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78"/>
  </p:notesMasterIdLst>
  <p:handoutMasterIdLst>
    <p:handoutMasterId r:id="rId79"/>
  </p:handoutMasterIdLst>
  <p:sldIdLst>
    <p:sldId id="748" r:id="rId2"/>
    <p:sldId id="886" r:id="rId3"/>
    <p:sldId id="1300" r:id="rId4"/>
    <p:sldId id="1298" r:id="rId5"/>
    <p:sldId id="1311" r:id="rId6"/>
    <p:sldId id="1310" r:id="rId7"/>
    <p:sldId id="1301" r:id="rId8"/>
    <p:sldId id="1308" r:id="rId9"/>
    <p:sldId id="272" r:id="rId10"/>
    <p:sldId id="1309" r:id="rId11"/>
    <p:sldId id="273" r:id="rId12"/>
    <p:sldId id="303" r:id="rId13"/>
    <p:sldId id="258" r:id="rId14"/>
    <p:sldId id="828" r:id="rId15"/>
    <p:sldId id="803" r:id="rId16"/>
    <p:sldId id="790" r:id="rId17"/>
    <p:sldId id="796" r:id="rId18"/>
    <p:sldId id="884" r:id="rId19"/>
    <p:sldId id="1252" r:id="rId20"/>
    <p:sldId id="1302" r:id="rId21"/>
    <p:sldId id="888" r:id="rId22"/>
    <p:sldId id="885" r:id="rId23"/>
    <p:sldId id="889" r:id="rId24"/>
    <p:sldId id="802" r:id="rId25"/>
    <p:sldId id="830" r:id="rId26"/>
    <p:sldId id="260" r:id="rId27"/>
    <p:sldId id="1258" r:id="rId28"/>
    <p:sldId id="1259" r:id="rId29"/>
    <p:sldId id="1250" r:id="rId30"/>
    <p:sldId id="1251" r:id="rId31"/>
    <p:sldId id="302" r:id="rId32"/>
    <p:sldId id="1268" r:id="rId33"/>
    <p:sldId id="263" r:id="rId34"/>
    <p:sldId id="264" r:id="rId35"/>
    <p:sldId id="304" r:id="rId36"/>
    <p:sldId id="305" r:id="rId37"/>
    <p:sldId id="807" r:id="rId38"/>
    <p:sldId id="846" r:id="rId39"/>
    <p:sldId id="814" r:id="rId40"/>
    <p:sldId id="1272" r:id="rId41"/>
    <p:sldId id="1269" r:id="rId42"/>
    <p:sldId id="1270" r:id="rId43"/>
    <p:sldId id="1271" r:id="rId44"/>
    <p:sldId id="306" r:id="rId45"/>
    <p:sldId id="307" r:id="rId46"/>
    <p:sldId id="309" r:id="rId47"/>
    <p:sldId id="311" r:id="rId48"/>
    <p:sldId id="312" r:id="rId49"/>
    <p:sldId id="1260" r:id="rId50"/>
    <p:sldId id="314" r:id="rId51"/>
    <p:sldId id="294" r:id="rId52"/>
    <p:sldId id="266" r:id="rId53"/>
    <p:sldId id="267" r:id="rId54"/>
    <p:sldId id="316" r:id="rId55"/>
    <p:sldId id="317" r:id="rId56"/>
    <p:sldId id="318" r:id="rId57"/>
    <p:sldId id="320" r:id="rId58"/>
    <p:sldId id="321" r:id="rId59"/>
    <p:sldId id="322" r:id="rId60"/>
    <p:sldId id="324" r:id="rId61"/>
    <p:sldId id="323" r:id="rId62"/>
    <p:sldId id="325" r:id="rId63"/>
    <p:sldId id="268" r:id="rId64"/>
    <p:sldId id="326" r:id="rId65"/>
    <p:sldId id="327" r:id="rId66"/>
    <p:sldId id="1253" r:id="rId67"/>
    <p:sldId id="1255" r:id="rId68"/>
    <p:sldId id="1303" r:id="rId69"/>
    <p:sldId id="1254" r:id="rId70"/>
    <p:sldId id="1273" r:id="rId71"/>
    <p:sldId id="1304" r:id="rId72"/>
    <p:sldId id="1306" r:id="rId73"/>
    <p:sldId id="1307" r:id="rId74"/>
    <p:sldId id="1305" r:id="rId75"/>
    <p:sldId id="1274" r:id="rId76"/>
    <p:sldId id="313" r:id="rId77"/>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1511" autoAdjust="0"/>
    <p:restoredTop sz="94616" autoAdjust="0"/>
  </p:normalViewPr>
  <p:slideViewPr>
    <p:cSldViewPr snapToGrid="0">
      <p:cViewPr varScale="1">
        <p:scale>
          <a:sx n="120" d="100"/>
          <a:sy n="120" d="100"/>
        </p:scale>
        <p:origin x="741" y="85"/>
      </p:cViewPr>
      <p:guideLst>
        <p:guide orient="horz" pos="2160"/>
        <p:guide pos="2880"/>
      </p:guideLst>
    </p:cSldViewPr>
  </p:slideViewPr>
  <p:notesTextViewPr>
    <p:cViewPr>
      <p:scale>
        <a:sx n="100" d="100"/>
        <a:sy n="100" d="100"/>
      </p:scale>
      <p:origin x="0" y="0"/>
    </p:cViewPr>
  </p:notesTextViewPr>
  <p:sorterViewPr>
    <p:cViewPr>
      <p:scale>
        <a:sx n="200" d="100"/>
        <a:sy n="200" d="100"/>
      </p:scale>
      <p:origin x="0" y="-17205"/>
    </p:cViewPr>
  </p:sorterViewPr>
  <p:notesViewPr>
    <p:cSldViewPr snapToGrid="0">
      <p:cViewPr varScale="1">
        <p:scale>
          <a:sx n="86" d="100"/>
          <a:sy n="86" d="100"/>
        </p:scale>
        <p:origin x="-744" y="-96"/>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handoutMaster" Target="handoutMasters/handout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notesMaster" Target="notesMasters/notesMaster1.xml"/><Relationship Id="rId8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Footer Placeholder 3"/>
          <p:cNvSpPr>
            <a:spLocks noGrp="1"/>
          </p:cNvSpPr>
          <p:nvPr>
            <p:ph type="ftr" sz="quarter" idx="2"/>
          </p:nvPr>
        </p:nvSpPr>
        <p:spPr>
          <a:xfrm>
            <a:off x="2" y="9119474"/>
            <a:ext cx="3169921" cy="480060"/>
          </a:xfrm>
          <a:prstGeom prst="rect">
            <a:avLst/>
          </a:prstGeom>
        </p:spPr>
        <p:txBody>
          <a:bodyPr vert="horz" lIns="96640" tIns="48321" rIns="96640" bIns="48321" rtlCol="0" anchor="b"/>
          <a:lstStyle>
            <a:lvl1pPr algn="l">
              <a:defRPr sz="1300"/>
            </a:lvl1pPr>
          </a:lstStyle>
          <a:p>
            <a:endParaRPr lang="en-US"/>
          </a:p>
        </p:txBody>
      </p:sp>
      <p:sp>
        <p:nvSpPr>
          <p:cNvPr id="5" name="Slide Number Placeholder 4"/>
          <p:cNvSpPr>
            <a:spLocks noGrp="1"/>
          </p:cNvSpPr>
          <p:nvPr>
            <p:ph type="sldNum" sz="quarter" idx="3"/>
          </p:nvPr>
        </p:nvSpPr>
        <p:spPr>
          <a:xfrm>
            <a:off x="4143589" y="9119474"/>
            <a:ext cx="3169921" cy="480060"/>
          </a:xfrm>
          <a:prstGeom prst="rect">
            <a:avLst/>
          </a:prstGeom>
        </p:spPr>
        <p:txBody>
          <a:bodyPr vert="horz" lIns="96640" tIns="48321" rIns="96640" bIns="48321" rtlCol="0" anchor="b"/>
          <a:lstStyle>
            <a:lvl1pPr algn="r">
              <a:defRPr sz="1300"/>
            </a:lvl1pPr>
          </a:lstStyle>
          <a:p>
            <a:fld id="{3D189BF9-A1F6-4EB4-86A0-6B0BBE06D03C}" type="slidenum">
              <a:rPr lang="en-US" smtClean="0"/>
              <a:pPr/>
              <a:t>‹#›</a:t>
            </a:fld>
            <a:endParaRPr lang="en-US"/>
          </a:p>
        </p:txBody>
      </p:sp>
      <p:sp>
        <p:nvSpPr>
          <p:cNvPr id="6" name="Header Placeholder 1"/>
          <p:cNvSpPr>
            <a:spLocks noGrp="1"/>
          </p:cNvSpPr>
          <p:nvPr>
            <p:ph type="hdr" sz="quarter"/>
          </p:nvPr>
        </p:nvSpPr>
        <p:spPr>
          <a:xfrm>
            <a:off x="1" y="0"/>
            <a:ext cx="7315200" cy="480060"/>
          </a:xfrm>
          <a:prstGeom prst="rect">
            <a:avLst/>
          </a:prstGeom>
        </p:spPr>
        <p:txBody>
          <a:bodyPr vert="horz" lIns="96654" tIns="48328" rIns="96654" bIns="48328" rtlCol="0"/>
          <a:lstStyle>
            <a:lvl1pPr algn="l">
              <a:defRPr sz="1300"/>
            </a:lvl1pPr>
          </a:lstStyle>
          <a:p>
            <a:pPr algn="ctr"/>
            <a:r>
              <a:rPr lang="en-US" dirty="0"/>
              <a:t>Lecture 1 – Orientation and intro to logic circuits – 2016-06-21</a:t>
            </a:r>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3169921" cy="480060"/>
          </a:xfrm>
          <a:prstGeom prst="rect">
            <a:avLst/>
          </a:prstGeom>
        </p:spPr>
        <p:txBody>
          <a:bodyPr vert="horz" lIns="96640" tIns="48321" rIns="96640" bIns="48321" rtlCol="0"/>
          <a:lstStyle>
            <a:lvl1pPr algn="l">
              <a:defRPr sz="1300"/>
            </a:lvl1pPr>
          </a:lstStyle>
          <a:p>
            <a:endParaRPr lang="en-US"/>
          </a:p>
        </p:txBody>
      </p:sp>
      <p:sp>
        <p:nvSpPr>
          <p:cNvPr id="3" name="Date Placeholder 2"/>
          <p:cNvSpPr>
            <a:spLocks noGrp="1"/>
          </p:cNvSpPr>
          <p:nvPr>
            <p:ph type="dt" idx="1"/>
          </p:nvPr>
        </p:nvSpPr>
        <p:spPr>
          <a:xfrm>
            <a:off x="4143589" y="0"/>
            <a:ext cx="3169921" cy="480060"/>
          </a:xfrm>
          <a:prstGeom prst="rect">
            <a:avLst/>
          </a:prstGeom>
        </p:spPr>
        <p:txBody>
          <a:bodyPr vert="horz" lIns="96640" tIns="48321" rIns="96640" bIns="48321" rtlCol="0"/>
          <a:lstStyle>
            <a:lvl1pPr algn="r">
              <a:defRPr sz="1300"/>
            </a:lvl1pPr>
          </a:lstStyle>
          <a:p>
            <a:fld id="{1BE3F526-AC99-4C79-87DD-F441C44B1992}" type="datetimeFigureOut">
              <a:rPr lang="en-US" smtClean="0"/>
              <a:pPr/>
              <a:t>10/13/2026</a:t>
            </a:fld>
            <a:endParaRPr lang="en-US"/>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40" tIns="48321" rIns="96640" bIns="48321" rtlCol="0" anchor="ctr"/>
          <a:lstStyle/>
          <a:p>
            <a:endParaRPr lang="en-US"/>
          </a:p>
        </p:txBody>
      </p:sp>
      <p:sp>
        <p:nvSpPr>
          <p:cNvPr id="5" name="Notes Placeholder 4"/>
          <p:cNvSpPr>
            <a:spLocks noGrp="1"/>
          </p:cNvSpPr>
          <p:nvPr>
            <p:ph type="body" sz="quarter" idx="3"/>
          </p:nvPr>
        </p:nvSpPr>
        <p:spPr>
          <a:xfrm>
            <a:off x="731521" y="4560571"/>
            <a:ext cx="5852160" cy="4320540"/>
          </a:xfrm>
          <a:prstGeom prst="rect">
            <a:avLst/>
          </a:prstGeom>
        </p:spPr>
        <p:txBody>
          <a:bodyPr vert="horz" lIns="96640" tIns="48321" rIns="96640" bIns="48321"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2" y="9119474"/>
            <a:ext cx="3169921" cy="480060"/>
          </a:xfrm>
          <a:prstGeom prst="rect">
            <a:avLst/>
          </a:prstGeom>
        </p:spPr>
        <p:txBody>
          <a:bodyPr vert="horz" lIns="96640" tIns="48321" rIns="96640" bIns="48321" rtlCol="0" anchor="b"/>
          <a:lstStyle>
            <a:lvl1pPr algn="l">
              <a:defRPr sz="1300"/>
            </a:lvl1pPr>
          </a:lstStyle>
          <a:p>
            <a:endParaRPr lang="en-US"/>
          </a:p>
        </p:txBody>
      </p:sp>
      <p:sp>
        <p:nvSpPr>
          <p:cNvPr id="7" name="Slide Number Placeholder 6"/>
          <p:cNvSpPr>
            <a:spLocks noGrp="1"/>
          </p:cNvSpPr>
          <p:nvPr>
            <p:ph type="sldNum" sz="quarter" idx="5"/>
          </p:nvPr>
        </p:nvSpPr>
        <p:spPr>
          <a:xfrm>
            <a:off x="4143589" y="9119474"/>
            <a:ext cx="3169921" cy="480060"/>
          </a:xfrm>
          <a:prstGeom prst="rect">
            <a:avLst/>
          </a:prstGeom>
        </p:spPr>
        <p:txBody>
          <a:bodyPr vert="horz" lIns="96640" tIns="48321" rIns="96640" bIns="48321" rtlCol="0" anchor="b"/>
          <a:lstStyle>
            <a:lvl1pPr algn="r">
              <a:defRPr sz="1300"/>
            </a:lvl1pPr>
          </a:lstStyle>
          <a:p>
            <a:fld id="{6A76B06F-A4C4-4379-B8A7-E3C360C9FE2A}"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685638E-74C3-4D87-8CAC-615069874FF1}"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2</a:t>
            </a:fld>
            <a:endParaRPr lang="en-US"/>
          </a:p>
        </p:txBody>
      </p:sp>
    </p:spTree>
    <p:extLst>
      <p:ext uri="{BB962C8B-B14F-4D97-AF65-F5344CB8AC3E}">
        <p14:creationId xmlns:p14="http://schemas.microsoft.com/office/powerpoint/2010/main" val="25819296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3EC07D-5854-BB78-B1AF-8D26FD664C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21786C-AF40-CAA6-8C24-DF0B1AF46AA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1244C6-8CF2-0902-2444-23BF05AB348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4705627-0CDD-9DC4-CE6F-00BB3E4F7BB5}"/>
              </a:ext>
            </a:extLst>
          </p:cNvPr>
          <p:cNvSpPr>
            <a:spLocks noGrp="1"/>
          </p:cNvSpPr>
          <p:nvPr>
            <p:ph type="sldNum" sz="quarter" idx="10"/>
          </p:nvPr>
        </p:nvSpPr>
        <p:spPr/>
        <p:txBody>
          <a:bodyPr/>
          <a:lstStyle/>
          <a:p>
            <a:fld id="{6A76B06F-A4C4-4379-B8A7-E3C360C9FE2A}" type="slidenum">
              <a:rPr lang="en-US" smtClean="0"/>
              <a:pPr/>
              <a:t>3</a:t>
            </a:fld>
            <a:endParaRPr lang="en-US"/>
          </a:p>
        </p:txBody>
      </p:sp>
    </p:spTree>
    <p:extLst>
      <p:ext uri="{BB962C8B-B14F-4D97-AF65-F5344CB8AC3E}">
        <p14:creationId xmlns:p14="http://schemas.microsoft.com/office/powerpoint/2010/main" val="33057926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7113C1-85AC-3A4E-78CE-3C3B6ADC06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1E08F9-F059-7EFB-B83A-B5E5FD28A79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72455D8-A870-8032-266E-BC585D0D2ED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F081FEF-E229-5EB0-EAA5-5B739781F3BE}"/>
              </a:ext>
            </a:extLst>
          </p:cNvPr>
          <p:cNvSpPr>
            <a:spLocks noGrp="1"/>
          </p:cNvSpPr>
          <p:nvPr>
            <p:ph type="sldNum" sz="quarter" idx="10"/>
          </p:nvPr>
        </p:nvSpPr>
        <p:spPr/>
        <p:txBody>
          <a:bodyPr/>
          <a:lstStyle/>
          <a:p>
            <a:fld id="{6A76B06F-A4C4-4379-B8A7-E3C360C9FE2A}" type="slidenum">
              <a:rPr lang="en-US" smtClean="0"/>
              <a:pPr/>
              <a:t>7</a:t>
            </a:fld>
            <a:endParaRPr lang="en-US"/>
          </a:p>
        </p:txBody>
      </p:sp>
    </p:spTree>
    <p:extLst>
      <p:ext uri="{BB962C8B-B14F-4D97-AF65-F5344CB8AC3E}">
        <p14:creationId xmlns:p14="http://schemas.microsoft.com/office/powerpoint/2010/main" val="10157980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9</a:t>
            </a:fld>
            <a:endParaRPr lang="en-US"/>
          </a:p>
        </p:txBody>
      </p:sp>
    </p:spTree>
    <p:extLst>
      <p:ext uri="{BB962C8B-B14F-4D97-AF65-F5344CB8AC3E}">
        <p14:creationId xmlns:p14="http://schemas.microsoft.com/office/powerpoint/2010/main" val="23747276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11</a:t>
            </a:fld>
            <a:endParaRPr lang="en-US"/>
          </a:p>
        </p:txBody>
      </p:sp>
    </p:spTree>
    <p:extLst>
      <p:ext uri="{BB962C8B-B14F-4D97-AF65-F5344CB8AC3E}">
        <p14:creationId xmlns:p14="http://schemas.microsoft.com/office/powerpoint/2010/main" val="23699357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12</a:t>
            </a:fld>
            <a:endParaRPr lang="en-US"/>
          </a:p>
        </p:txBody>
      </p:sp>
    </p:spTree>
    <p:extLst>
      <p:ext uri="{BB962C8B-B14F-4D97-AF65-F5344CB8AC3E}">
        <p14:creationId xmlns:p14="http://schemas.microsoft.com/office/powerpoint/2010/main" val="20066752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13</a:t>
            </a:fld>
            <a:endParaRPr lang="en-US"/>
          </a:p>
        </p:txBody>
      </p:sp>
    </p:spTree>
    <p:extLst>
      <p:ext uri="{BB962C8B-B14F-4D97-AF65-F5344CB8AC3E}">
        <p14:creationId xmlns:p14="http://schemas.microsoft.com/office/powerpoint/2010/main" val="39994513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14</a:t>
            </a:fld>
            <a:endParaRPr lang="en-US"/>
          </a:p>
        </p:txBody>
      </p:sp>
    </p:spTree>
    <p:extLst>
      <p:ext uri="{BB962C8B-B14F-4D97-AF65-F5344CB8AC3E}">
        <p14:creationId xmlns:p14="http://schemas.microsoft.com/office/powerpoint/2010/main" val="19238285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15</a:t>
            </a:fld>
            <a:endParaRPr lang="en-US"/>
          </a:p>
        </p:txBody>
      </p:sp>
    </p:spTree>
    <p:extLst>
      <p:ext uri="{BB962C8B-B14F-4D97-AF65-F5344CB8AC3E}">
        <p14:creationId xmlns:p14="http://schemas.microsoft.com/office/powerpoint/2010/main" val="6063443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16</a:t>
            </a:fld>
            <a:endParaRPr lang="en-US"/>
          </a:p>
        </p:txBody>
      </p:sp>
    </p:spTree>
    <p:extLst>
      <p:ext uri="{BB962C8B-B14F-4D97-AF65-F5344CB8AC3E}">
        <p14:creationId xmlns:p14="http://schemas.microsoft.com/office/powerpoint/2010/main" val="6365100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17</a:t>
            </a:fld>
            <a:endParaRPr lang="en-US"/>
          </a:p>
        </p:txBody>
      </p:sp>
    </p:spTree>
    <p:extLst>
      <p:ext uri="{BB962C8B-B14F-4D97-AF65-F5344CB8AC3E}">
        <p14:creationId xmlns:p14="http://schemas.microsoft.com/office/powerpoint/2010/main" val="22984288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A76B06F-A4C4-4379-B8A7-E3C360C9FE2A}" type="slidenum">
              <a:rPr lang="en-US" smtClean="0"/>
              <a:pPr/>
              <a:t>18</a:t>
            </a:fld>
            <a:endParaRPr lang="en-US"/>
          </a:p>
        </p:txBody>
      </p:sp>
    </p:spTree>
    <p:extLst>
      <p:ext uri="{BB962C8B-B14F-4D97-AF65-F5344CB8AC3E}">
        <p14:creationId xmlns:p14="http://schemas.microsoft.com/office/powerpoint/2010/main" val="36861950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A76B06F-A4C4-4379-B8A7-E3C360C9FE2A}" type="slidenum">
              <a:rPr lang="en-US" smtClean="0"/>
              <a:pPr/>
              <a:t>19</a:t>
            </a:fld>
            <a:endParaRPr lang="en-US"/>
          </a:p>
        </p:txBody>
      </p:sp>
    </p:spTree>
    <p:extLst>
      <p:ext uri="{BB962C8B-B14F-4D97-AF65-F5344CB8AC3E}">
        <p14:creationId xmlns:p14="http://schemas.microsoft.com/office/powerpoint/2010/main" val="37389528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A76B06F-A4C4-4379-B8A7-E3C360C9FE2A}" type="slidenum">
              <a:rPr lang="en-US" smtClean="0"/>
              <a:pPr/>
              <a:t>20</a:t>
            </a:fld>
            <a:endParaRPr lang="en-US"/>
          </a:p>
        </p:txBody>
      </p:sp>
    </p:spTree>
    <p:extLst>
      <p:ext uri="{BB962C8B-B14F-4D97-AF65-F5344CB8AC3E}">
        <p14:creationId xmlns:p14="http://schemas.microsoft.com/office/powerpoint/2010/main" val="9961298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A76B06F-A4C4-4379-B8A7-E3C360C9FE2A}" type="slidenum">
              <a:rPr lang="en-US" smtClean="0"/>
              <a:pPr/>
              <a:t>21</a:t>
            </a:fld>
            <a:endParaRPr lang="en-US"/>
          </a:p>
        </p:txBody>
      </p:sp>
    </p:spTree>
    <p:extLst>
      <p:ext uri="{BB962C8B-B14F-4D97-AF65-F5344CB8AC3E}">
        <p14:creationId xmlns:p14="http://schemas.microsoft.com/office/powerpoint/2010/main" val="6051933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A76B06F-A4C4-4379-B8A7-E3C360C9FE2A}" type="slidenum">
              <a:rPr lang="en-US" smtClean="0"/>
              <a:pPr/>
              <a:t>22</a:t>
            </a:fld>
            <a:endParaRPr lang="en-US"/>
          </a:p>
        </p:txBody>
      </p:sp>
    </p:spTree>
    <p:extLst>
      <p:ext uri="{BB962C8B-B14F-4D97-AF65-F5344CB8AC3E}">
        <p14:creationId xmlns:p14="http://schemas.microsoft.com/office/powerpoint/2010/main" val="2511651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A76B06F-A4C4-4379-B8A7-E3C360C9FE2A}" type="slidenum">
              <a:rPr lang="en-US" smtClean="0"/>
              <a:pPr/>
              <a:t>23</a:t>
            </a:fld>
            <a:endParaRPr lang="en-US"/>
          </a:p>
        </p:txBody>
      </p:sp>
    </p:spTree>
    <p:extLst>
      <p:ext uri="{BB962C8B-B14F-4D97-AF65-F5344CB8AC3E}">
        <p14:creationId xmlns:p14="http://schemas.microsoft.com/office/powerpoint/2010/main" val="41850430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24</a:t>
            </a:fld>
            <a:endParaRPr lang="en-US"/>
          </a:p>
        </p:txBody>
      </p:sp>
    </p:spTree>
    <p:extLst>
      <p:ext uri="{BB962C8B-B14F-4D97-AF65-F5344CB8AC3E}">
        <p14:creationId xmlns:p14="http://schemas.microsoft.com/office/powerpoint/2010/main" val="36326682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25</a:t>
            </a:fld>
            <a:endParaRPr lang="en-US"/>
          </a:p>
        </p:txBody>
      </p:sp>
    </p:spTree>
    <p:extLst>
      <p:ext uri="{BB962C8B-B14F-4D97-AF65-F5344CB8AC3E}">
        <p14:creationId xmlns:p14="http://schemas.microsoft.com/office/powerpoint/2010/main" val="18528080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26</a:t>
            </a:fld>
            <a:endParaRPr lang="en-US"/>
          </a:p>
        </p:txBody>
      </p:sp>
    </p:spTree>
    <p:extLst>
      <p:ext uri="{BB962C8B-B14F-4D97-AF65-F5344CB8AC3E}">
        <p14:creationId xmlns:p14="http://schemas.microsoft.com/office/powerpoint/2010/main" val="95625350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27</a:t>
            </a:fld>
            <a:endParaRPr lang="en-US"/>
          </a:p>
        </p:txBody>
      </p:sp>
    </p:spTree>
    <p:extLst>
      <p:ext uri="{BB962C8B-B14F-4D97-AF65-F5344CB8AC3E}">
        <p14:creationId xmlns:p14="http://schemas.microsoft.com/office/powerpoint/2010/main" val="11369277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28</a:t>
            </a:fld>
            <a:endParaRPr lang="en-US"/>
          </a:p>
        </p:txBody>
      </p:sp>
    </p:spTree>
    <p:extLst>
      <p:ext uri="{BB962C8B-B14F-4D97-AF65-F5344CB8AC3E}">
        <p14:creationId xmlns:p14="http://schemas.microsoft.com/office/powerpoint/2010/main" val="47260155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29</a:t>
            </a:fld>
            <a:endParaRPr lang="en-US"/>
          </a:p>
        </p:txBody>
      </p:sp>
    </p:spTree>
    <p:extLst>
      <p:ext uri="{BB962C8B-B14F-4D97-AF65-F5344CB8AC3E}">
        <p14:creationId xmlns:p14="http://schemas.microsoft.com/office/powerpoint/2010/main" val="402048777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A76B06F-A4C4-4379-B8A7-E3C360C9FE2A}" type="slidenum">
              <a:rPr lang="en-US" smtClean="0"/>
              <a:pPr/>
              <a:t>30</a:t>
            </a:fld>
            <a:endParaRPr lang="en-US"/>
          </a:p>
        </p:txBody>
      </p:sp>
    </p:spTree>
    <p:extLst>
      <p:ext uri="{BB962C8B-B14F-4D97-AF65-F5344CB8AC3E}">
        <p14:creationId xmlns:p14="http://schemas.microsoft.com/office/powerpoint/2010/main" val="211068788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31</a:t>
            </a:fld>
            <a:endParaRPr lang="en-US"/>
          </a:p>
        </p:txBody>
      </p:sp>
    </p:spTree>
    <p:extLst>
      <p:ext uri="{BB962C8B-B14F-4D97-AF65-F5344CB8AC3E}">
        <p14:creationId xmlns:p14="http://schemas.microsoft.com/office/powerpoint/2010/main" val="181572497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33</a:t>
            </a:fld>
            <a:endParaRPr lang="en-US"/>
          </a:p>
        </p:txBody>
      </p:sp>
    </p:spTree>
    <p:extLst>
      <p:ext uri="{BB962C8B-B14F-4D97-AF65-F5344CB8AC3E}">
        <p14:creationId xmlns:p14="http://schemas.microsoft.com/office/powerpoint/2010/main" val="62197043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34</a:t>
            </a:fld>
            <a:endParaRPr lang="en-US"/>
          </a:p>
        </p:txBody>
      </p:sp>
    </p:spTree>
    <p:extLst>
      <p:ext uri="{BB962C8B-B14F-4D97-AF65-F5344CB8AC3E}">
        <p14:creationId xmlns:p14="http://schemas.microsoft.com/office/powerpoint/2010/main" val="258699872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35</a:t>
            </a:fld>
            <a:endParaRPr lang="en-US"/>
          </a:p>
        </p:txBody>
      </p:sp>
    </p:spTree>
    <p:extLst>
      <p:ext uri="{BB962C8B-B14F-4D97-AF65-F5344CB8AC3E}">
        <p14:creationId xmlns:p14="http://schemas.microsoft.com/office/powerpoint/2010/main" val="256665546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36</a:t>
            </a:fld>
            <a:endParaRPr lang="en-US"/>
          </a:p>
        </p:txBody>
      </p:sp>
    </p:spTree>
    <p:extLst>
      <p:ext uri="{BB962C8B-B14F-4D97-AF65-F5344CB8AC3E}">
        <p14:creationId xmlns:p14="http://schemas.microsoft.com/office/powerpoint/2010/main" val="244471234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37</a:t>
            </a:fld>
            <a:endParaRPr lang="en-US"/>
          </a:p>
        </p:txBody>
      </p:sp>
    </p:spTree>
    <p:extLst>
      <p:ext uri="{BB962C8B-B14F-4D97-AF65-F5344CB8AC3E}">
        <p14:creationId xmlns:p14="http://schemas.microsoft.com/office/powerpoint/2010/main" val="236882758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A76B06F-A4C4-4379-B8A7-E3C360C9FE2A}" type="slidenum">
              <a:rPr lang="en-US" smtClean="0"/>
              <a:pPr/>
              <a:t>38</a:t>
            </a:fld>
            <a:endParaRPr lang="en-US"/>
          </a:p>
        </p:txBody>
      </p:sp>
    </p:spTree>
    <p:extLst>
      <p:ext uri="{BB962C8B-B14F-4D97-AF65-F5344CB8AC3E}">
        <p14:creationId xmlns:p14="http://schemas.microsoft.com/office/powerpoint/2010/main" val="425317390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39</a:t>
            </a:fld>
            <a:endParaRPr lang="en-US"/>
          </a:p>
        </p:txBody>
      </p:sp>
    </p:spTree>
    <p:extLst>
      <p:ext uri="{BB962C8B-B14F-4D97-AF65-F5344CB8AC3E}">
        <p14:creationId xmlns:p14="http://schemas.microsoft.com/office/powerpoint/2010/main" val="424260502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40</a:t>
            </a:fld>
            <a:endParaRPr lang="en-US"/>
          </a:p>
        </p:txBody>
      </p:sp>
    </p:spTree>
    <p:extLst>
      <p:ext uri="{BB962C8B-B14F-4D97-AF65-F5344CB8AC3E}">
        <p14:creationId xmlns:p14="http://schemas.microsoft.com/office/powerpoint/2010/main" val="373742726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A76B06F-A4C4-4379-B8A7-E3C360C9FE2A}" type="slidenum">
              <a:rPr lang="en-US" smtClean="0"/>
              <a:pPr/>
              <a:t>41</a:t>
            </a:fld>
            <a:endParaRPr lang="en-US"/>
          </a:p>
        </p:txBody>
      </p:sp>
    </p:spTree>
    <p:extLst>
      <p:ext uri="{BB962C8B-B14F-4D97-AF65-F5344CB8AC3E}">
        <p14:creationId xmlns:p14="http://schemas.microsoft.com/office/powerpoint/2010/main" val="100116068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A76B06F-A4C4-4379-B8A7-E3C360C9FE2A}" type="slidenum">
              <a:rPr lang="en-US" smtClean="0"/>
              <a:pPr/>
              <a:t>42</a:t>
            </a:fld>
            <a:endParaRPr lang="en-US"/>
          </a:p>
        </p:txBody>
      </p:sp>
    </p:spTree>
    <p:extLst>
      <p:ext uri="{BB962C8B-B14F-4D97-AF65-F5344CB8AC3E}">
        <p14:creationId xmlns:p14="http://schemas.microsoft.com/office/powerpoint/2010/main" val="128037559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A76B06F-A4C4-4379-B8A7-E3C360C9FE2A}" type="slidenum">
              <a:rPr lang="en-US" smtClean="0"/>
              <a:pPr/>
              <a:t>43</a:t>
            </a:fld>
            <a:endParaRPr lang="en-US"/>
          </a:p>
        </p:txBody>
      </p:sp>
    </p:spTree>
    <p:extLst>
      <p:ext uri="{BB962C8B-B14F-4D97-AF65-F5344CB8AC3E}">
        <p14:creationId xmlns:p14="http://schemas.microsoft.com/office/powerpoint/2010/main" val="187063635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44</a:t>
            </a:fld>
            <a:endParaRPr lang="en-US"/>
          </a:p>
        </p:txBody>
      </p:sp>
    </p:spTree>
    <p:extLst>
      <p:ext uri="{BB962C8B-B14F-4D97-AF65-F5344CB8AC3E}">
        <p14:creationId xmlns:p14="http://schemas.microsoft.com/office/powerpoint/2010/main" val="405901872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45</a:t>
            </a:fld>
            <a:endParaRPr lang="en-US"/>
          </a:p>
        </p:txBody>
      </p:sp>
    </p:spTree>
    <p:extLst>
      <p:ext uri="{BB962C8B-B14F-4D97-AF65-F5344CB8AC3E}">
        <p14:creationId xmlns:p14="http://schemas.microsoft.com/office/powerpoint/2010/main" val="27219055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46</a:t>
            </a:fld>
            <a:endParaRPr lang="en-US"/>
          </a:p>
        </p:txBody>
      </p:sp>
    </p:spTree>
    <p:extLst>
      <p:ext uri="{BB962C8B-B14F-4D97-AF65-F5344CB8AC3E}">
        <p14:creationId xmlns:p14="http://schemas.microsoft.com/office/powerpoint/2010/main" val="290546749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47</a:t>
            </a:fld>
            <a:endParaRPr lang="en-US"/>
          </a:p>
        </p:txBody>
      </p:sp>
    </p:spTree>
    <p:extLst>
      <p:ext uri="{BB962C8B-B14F-4D97-AF65-F5344CB8AC3E}">
        <p14:creationId xmlns:p14="http://schemas.microsoft.com/office/powerpoint/2010/main" val="422506864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48</a:t>
            </a:fld>
            <a:endParaRPr lang="en-US"/>
          </a:p>
        </p:txBody>
      </p:sp>
    </p:spTree>
    <p:extLst>
      <p:ext uri="{BB962C8B-B14F-4D97-AF65-F5344CB8AC3E}">
        <p14:creationId xmlns:p14="http://schemas.microsoft.com/office/powerpoint/2010/main" val="138714375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49</a:t>
            </a:fld>
            <a:endParaRPr lang="en-US"/>
          </a:p>
        </p:txBody>
      </p:sp>
    </p:spTree>
    <p:extLst>
      <p:ext uri="{BB962C8B-B14F-4D97-AF65-F5344CB8AC3E}">
        <p14:creationId xmlns:p14="http://schemas.microsoft.com/office/powerpoint/2010/main" val="394135899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50</a:t>
            </a:fld>
            <a:endParaRPr lang="en-US"/>
          </a:p>
        </p:txBody>
      </p:sp>
    </p:spTree>
    <p:extLst>
      <p:ext uri="{BB962C8B-B14F-4D97-AF65-F5344CB8AC3E}">
        <p14:creationId xmlns:p14="http://schemas.microsoft.com/office/powerpoint/2010/main" val="116548794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51</a:t>
            </a:fld>
            <a:endParaRPr lang="en-US"/>
          </a:p>
        </p:txBody>
      </p:sp>
    </p:spTree>
    <p:extLst>
      <p:ext uri="{BB962C8B-B14F-4D97-AF65-F5344CB8AC3E}">
        <p14:creationId xmlns:p14="http://schemas.microsoft.com/office/powerpoint/2010/main" val="88555906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52</a:t>
            </a:fld>
            <a:endParaRPr lang="en-US"/>
          </a:p>
        </p:txBody>
      </p:sp>
    </p:spTree>
    <p:extLst>
      <p:ext uri="{BB962C8B-B14F-4D97-AF65-F5344CB8AC3E}">
        <p14:creationId xmlns:p14="http://schemas.microsoft.com/office/powerpoint/2010/main" val="134564303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A76B06F-A4C4-4379-B8A7-E3C360C9FE2A}" type="slidenum">
              <a:rPr lang="en-US" smtClean="0"/>
              <a:pPr/>
              <a:t>53</a:t>
            </a:fld>
            <a:endParaRPr lang="en-US"/>
          </a:p>
        </p:txBody>
      </p:sp>
    </p:spTree>
    <p:extLst>
      <p:ext uri="{BB962C8B-B14F-4D97-AF65-F5344CB8AC3E}">
        <p14:creationId xmlns:p14="http://schemas.microsoft.com/office/powerpoint/2010/main" val="130264715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54</a:t>
            </a:fld>
            <a:endParaRPr lang="en-US"/>
          </a:p>
        </p:txBody>
      </p:sp>
    </p:spTree>
    <p:extLst>
      <p:ext uri="{BB962C8B-B14F-4D97-AF65-F5344CB8AC3E}">
        <p14:creationId xmlns:p14="http://schemas.microsoft.com/office/powerpoint/2010/main" val="98592559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55</a:t>
            </a:fld>
            <a:endParaRPr lang="en-US"/>
          </a:p>
        </p:txBody>
      </p:sp>
    </p:spTree>
    <p:extLst>
      <p:ext uri="{BB962C8B-B14F-4D97-AF65-F5344CB8AC3E}">
        <p14:creationId xmlns:p14="http://schemas.microsoft.com/office/powerpoint/2010/main" val="68210339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56</a:t>
            </a:fld>
            <a:endParaRPr lang="en-US"/>
          </a:p>
        </p:txBody>
      </p:sp>
    </p:spTree>
    <p:extLst>
      <p:ext uri="{BB962C8B-B14F-4D97-AF65-F5344CB8AC3E}">
        <p14:creationId xmlns:p14="http://schemas.microsoft.com/office/powerpoint/2010/main" val="195460230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57</a:t>
            </a:fld>
            <a:endParaRPr lang="en-US"/>
          </a:p>
        </p:txBody>
      </p:sp>
    </p:spTree>
    <p:extLst>
      <p:ext uri="{BB962C8B-B14F-4D97-AF65-F5344CB8AC3E}">
        <p14:creationId xmlns:p14="http://schemas.microsoft.com/office/powerpoint/2010/main" val="327560379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58</a:t>
            </a:fld>
            <a:endParaRPr lang="en-US"/>
          </a:p>
        </p:txBody>
      </p:sp>
    </p:spTree>
    <p:extLst>
      <p:ext uri="{BB962C8B-B14F-4D97-AF65-F5344CB8AC3E}">
        <p14:creationId xmlns:p14="http://schemas.microsoft.com/office/powerpoint/2010/main" val="388911674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59</a:t>
            </a:fld>
            <a:endParaRPr lang="en-US"/>
          </a:p>
        </p:txBody>
      </p:sp>
    </p:spTree>
    <p:extLst>
      <p:ext uri="{BB962C8B-B14F-4D97-AF65-F5344CB8AC3E}">
        <p14:creationId xmlns:p14="http://schemas.microsoft.com/office/powerpoint/2010/main" val="381299090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60</a:t>
            </a:fld>
            <a:endParaRPr lang="en-US"/>
          </a:p>
        </p:txBody>
      </p:sp>
    </p:spTree>
    <p:extLst>
      <p:ext uri="{BB962C8B-B14F-4D97-AF65-F5344CB8AC3E}">
        <p14:creationId xmlns:p14="http://schemas.microsoft.com/office/powerpoint/2010/main" val="227068677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61</a:t>
            </a:fld>
            <a:endParaRPr lang="en-US"/>
          </a:p>
        </p:txBody>
      </p:sp>
    </p:spTree>
    <p:extLst>
      <p:ext uri="{BB962C8B-B14F-4D97-AF65-F5344CB8AC3E}">
        <p14:creationId xmlns:p14="http://schemas.microsoft.com/office/powerpoint/2010/main" val="415620497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62</a:t>
            </a:fld>
            <a:endParaRPr lang="en-US"/>
          </a:p>
        </p:txBody>
      </p:sp>
    </p:spTree>
    <p:extLst>
      <p:ext uri="{BB962C8B-B14F-4D97-AF65-F5344CB8AC3E}">
        <p14:creationId xmlns:p14="http://schemas.microsoft.com/office/powerpoint/2010/main" val="365657257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A76B06F-A4C4-4379-B8A7-E3C360C9FE2A}" type="slidenum">
              <a:rPr lang="en-US" smtClean="0"/>
              <a:pPr/>
              <a:t>63</a:t>
            </a:fld>
            <a:endParaRPr lang="en-US"/>
          </a:p>
        </p:txBody>
      </p:sp>
    </p:spTree>
    <p:extLst>
      <p:ext uri="{BB962C8B-B14F-4D97-AF65-F5344CB8AC3E}">
        <p14:creationId xmlns:p14="http://schemas.microsoft.com/office/powerpoint/2010/main" val="101436632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64</a:t>
            </a:fld>
            <a:endParaRPr lang="en-US"/>
          </a:p>
        </p:txBody>
      </p:sp>
    </p:spTree>
    <p:extLst>
      <p:ext uri="{BB962C8B-B14F-4D97-AF65-F5344CB8AC3E}">
        <p14:creationId xmlns:p14="http://schemas.microsoft.com/office/powerpoint/2010/main" val="366201058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65</a:t>
            </a:fld>
            <a:endParaRPr lang="en-US"/>
          </a:p>
        </p:txBody>
      </p:sp>
    </p:spTree>
    <p:extLst>
      <p:ext uri="{BB962C8B-B14F-4D97-AF65-F5344CB8AC3E}">
        <p14:creationId xmlns:p14="http://schemas.microsoft.com/office/powerpoint/2010/main" val="270196164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66</a:t>
            </a:fld>
            <a:endParaRPr lang="en-US"/>
          </a:p>
        </p:txBody>
      </p:sp>
    </p:spTree>
    <p:extLst>
      <p:ext uri="{BB962C8B-B14F-4D97-AF65-F5344CB8AC3E}">
        <p14:creationId xmlns:p14="http://schemas.microsoft.com/office/powerpoint/2010/main" val="346204423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67</a:t>
            </a:fld>
            <a:endParaRPr lang="en-US"/>
          </a:p>
        </p:txBody>
      </p:sp>
    </p:spTree>
    <p:extLst>
      <p:ext uri="{BB962C8B-B14F-4D97-AF65-F5344CB8AC3E}">
        <p14:creationId xmlns:p14="http://schemas.microsoft.com/office/powerpoint/2010/main" val="309687733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73BF3B-FEDE-6C90-CD81-1A3A8CF402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FC838A-457C-8453-B5E2-9ACEBAF67F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557A3B3-A6EC-0A84-48CF-19837EAEB37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F31BE46-B2A2-487F-1A5E-0FA9A8523D73}"/>
              </a:ext>
            </a:extLst>
          </p:cNvPr>
          <p:cNvSpPr>
            <a:spLocks noGrp="1"/>
          </p:cNvSpPr>
          <p:nvPr>
            <p:ph type="sldNum" sz="quarter" idx="10"/>
          </p:nvPr>
        </p:nvSpPr>
        <p:spPr/>
        <p:txBody>
          <a:bodyPr/>
          <a:lstStyle/>
          <a:p>
            <a:fld id="{6A76B06F-A4C4-4379-B8A7-E3C360C9FE2A}" type="slidenum">
              <a:rPr lang="en-US" smtClean="0"/>
              <a:pPr/>
              <a:t>68</a:t>
            </a:fld>
            <a:endParaRPr lang="en-US"/>
          </a:p>
        </p:txBody>
      </p:sp>
    </p:spTree>
    <p:extLst>
      <p:ext uri="{BB962C8B-B14F-4D97-AF65-F5344CB8AC3E}">
        <p14:creationId xmlns:p14="http://schemas.microsoft.com/office/powerpoint/2010/main" val="226168248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69</a:t>
            </a:fld>
            <a:endParaRPr lang="en-US"/>
          </a:p>
        </p:txBody>
      </p:sp>
    </p:spTree>
    <p:extLst>
      <p:ext uri="{BB962C8B-B14F-4D97-AF65-F5344CB8AC3E}">
        <p14:creationId xmlns:p14="http://schemas.microsoft.com/office/powerpoint/2010/main" val="264628256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70</a:t>
            </a:fld>
            <a:endParaRPr lang="en-US"/>
          </a:p>
        </p:txBody>
      </p:sp>
    </p:spTree>
    <p:extLst>
      <p:ext uri="{BB962C8B-B14F-4D97-AF65-F5344CB8AC3E}">
        <p14:creationId xmlns:p14="http://schemas.microsoft.com/office/powerpoint/2010/main" val="373118741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76</a:t>
            </a:fld>
            <a:endParaRPr lang="en-US"/>
          </a:p>
        </p:txBody>
      </p:sp>
    </p:spTree>
    <p:extLst>
      <p:ext uri="{BB962C8B-B14F-4D97-AF65-F5344CB8AC3E}">
        <p14:creationId xmlns:p14="http://schemas.microsoft.com/office/powerpoint/2010/main" val="7458432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493EDBC-E1CB-447B-A6CB-199B83D30E55}" type="datetime1">
              <a:rPr lang="en-US" smtClean="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D59B09-23C8-46BA-B508-CE17BADF421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200"/>
            </a:lvl1pPr>
          </a:lstStyle>
          <a:p>
            <a:r>
              <a:rPr lang="en-US" dirty="0"/>
              <a:t>Click to edit Master title style</a:t>
            </a:r>
          </a:p>
        </p:txBody>
      </p:sp>
      <p:sp>
        <p:nvSpPr>
          <p:cNvPr id="3" name="Content Placeholder 2"/>
          <p:cNvSpPr>
            <a:spLocks noGrp="1"/>
          </p:cNvSpPr>
          <p:nvPr>
            <p:ph idx="1"/>
          </p:nvPr>
        </p:nvSpPr>
        <p:spPr/>
        <p:txBody>
          <a:bodyPr>
            <a:normAutofit/>
          </a:bodyPr>
          <a:lstStyle>
            <a:lvl1pPr marL="0" indent="0">
              <a:spcBef>
                <a:spcPts val="1500"/>
              </a:spcBef>
              <a:buNone/>
              <a:defRPr sz="2400"/>
            </a:lvl1pPr>
            <a:lvl2pPr marL="461963" indent="-4763">
              <a:spcBef>
                <a:spcPts val="1000"/>
              </a:spcBef>
              <a:buNone/>
              <a:defRPr sz="2400"/>
            </a:lvl2pPr>
            <a:lvl3pPr marL="914400" indent="0">
              <a:spcBef>
                <a:spcPts val="800"/>
              </a:spcBef>
              <a:buNone/>
              <a:defRPr sz="2400"/>
            </a:lvl3pPr>
            <a:lvl4pPr marL="1376363" indent="-3175">
              <a:buNone/>
              <a:defRPr sz="2400"/>
            </a:lvl4pPr>
            <a:lvl5pPr marL="1828800" indent="0">
              <a:buNone/>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D3A85E6C-F4B7-4AD9-B1ED-405758048340}" type="datetime1">
              <a:rPr lang="en-US" smtClean="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D59B09-23C8-46BA-B508-CE17BADF421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38410A0-A706-4F13-BF64-58113C4E9CAB}" type="datetime1">
              <a:rPr lang="en-US" smtClean="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D59B09-23C8-46BA-B508-CE17BADF421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824FADF-F447-4E26-B962-00197790B4FB}" type="datetime1">
              <a:rPr lang="en-US" smtClean="0"/>
              <a:t>10/13/2026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D59B09-23C8-46BA-B508-CE17BADF421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03A1F53-4D72-4C45-B9D5-E8FF860BA800}" type="datetime1">
              <a:rPr lang="en-US" smtClean="0"/>
              <a:t>10/13/2026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8D59B09-23C8-46BA-B508-CE17BADF421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E0F973B-7A82-41D8-B415-3A7165D2F9E1}" type="datetime1">
              <a:rPr lang="en-US" smtClean="0"/>
              <a:t>10/13/2026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8D59B09-23C8-46BA-B508-CE17BADF421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C4DA78-41C2-45EF-912A-AD1352A66385}" type="datetime1">
              <a:rPr lang="en-US" smtClean="0"/>
              <a:t>10/13/2026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8D59B09-23C8-46BA-B508-CE17BADF421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07AB5EC-A1EA-4B4C-8127-813C8198BD91}" type="datetime1">
              <a:rPr lang="en-US" smtClean="0"/>
              <a:t>10/13/2026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D59B09-23C8-46BA-B508-CE17BADF421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8A199BA-C41E-4203-8A1A-FBA6FE020700}" type="datetime1">
              <a:rPr lang="en-US" smtClean="0"/>
              <a:t>10/13/2026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D59B09-23C8-46BA-B508-CE17BADF421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5CA606A-AAA3-4CF0-A5AD-CDB7DB4BC3A1}" type="datetime1">
              <a:rPr lang="en-US" smtClean="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D59B09-23C8-46BA-B508-CE17BADF421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7723412-A15C-45A3-8229-867492880CF6}" type="datetime1">
              <a:rPr lang="en-US" smtClean="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D59B09-23C8-46BA-B508-CE17BADF421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4130651-BB49-4BDA-A267-083EB78EE007}" type="datetime1">
              <a:rPr lang="en-US" smtClean="0"/>
              <a:t>10/13/2026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8D59B09-23C8-46BA-B508-CE17BADF421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eb.eecs.umich.edu/~nha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hyperlink" Target="mailto:nham@umich.edu"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https://upload.wikimedia.org/wikipedia/commons/thumb/f/fb/PageRanks-Example.svg/1270px-PageRanks-Example.svg.png" TargetMode="Externa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101.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www.cs.cornell.edu/courses/cs685/2002fa/mercator.pdf"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0.png"/><Relationship Id="rId4" Type="http://schemas.openxmlformats.org/officeDocument/2006/relationships/image" Target="../media/image110.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hyperlink" Target="https://static.googleusercontent.com/media/www.google.com/en/insidesearch/howsearchworks/assets/searchqualityevaluatorguidelines.pdf" TargetMode="External"/><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524000"/>
            <a:ext cx="8229600" cy="1905000"/>
          </a:xfrm>
        </p:spPr>
        <p:txBody>
          <a:bodyPr>
            <a:normAutofit fontScale="90000"/>
          </a:bodyPr>
          <a:lstStyle/>
          <a:p>
            <a:r>
              <a:rPr lang="en-US" sz="4000" dirty="0"/>
              <a:t>EECS 498 System Design of a Search Engine</a:t>
            </a:r>
            <a:br>
              <a:rPr lang="en-US" sz="3600" dirty="0"/>
            </a:br>
            <a:r>
              <a:rPr lang="en-US" sz="3100" dirty="0"/>
              <a:t>Winter 2026</a:t>
            </a:r>
            <a:br>
              <a:rPr lang="en-US" sz="4000" dirty="0"/>
            </a:br>
            <a:r>
              <a:rPr lang="en-US" sz="3100" dirty="0"/>
              <a:t>Lecture 17:  Ranking</a:t>
            </a:r>
          </a:p>
        </p:txBody>
      </p:sp>
      <p:sp>
        <p:nvSpPr>
          <p:cNvPr id="6" name="Content Placeholder 2"/>
          <p:cNvSpPr txBox="1">
            <a:spLocks/>
          </p:cNvSpPr>
          <p:nvPr/>
        </p:nvSpPr>
        <p:spPr>
          <a:xfrm>
            <a:off x="1321724" y="3962400"/>
            <a:ext cx="6679276" cy="1143000"/>
          </a:xfrm>
          <a:prstGeom prst="rect">
            <a:avLst/>
          </a:prstGeom>
        </p:spPr>
        <p:txBody>
          <a:bodyPr vert="horz" lIns="91440" tIns="45720" rIns="91440" bIns="45720" rtlCol="0">
            <a:normAutofit/>
          </a:bodyPr>
          <a:lstStyle/>
          <a:p>
            <a:pPr marR="0" lvl="0" algn="ctr" defTabSz="914400" rtl="0" eaLnBrk="1" fontAlgn="auto" latinLnBrk="0" hangingPunct="1">
              <a:lnSpc>
                <a:spcPct val="100000"/>
              </a:lnSpc>
              <a:spcBef>
                <a:spcPts val="800"/>
              </a:spcBef>
              <a:spcAft>
                <a:spcPts val="0"/>
              </a:spcAft>
              <a:buClrTx/>
              <a:buSzTx/>
              <a:buFont typeface="Arial" pitchFamily="34" charset="0"/>
              <a:buNone/>
              <a:tabLst/>
              <a:defRPr/>
            </a:pPr>
            <a:r>
              <a:rPr kumimoji="0" lang="en-US" sz="2200" b="0" i="0" u="none" strike="noStrike" kern="1200" cap="none" spc="0" normalizeH="0" baseline="0" noProof="0" dirty="0">
                <a:ln>
                  <a:noFill/>
                </a:ln>
                <a:solidFill>
                  <a:schemeClr val="tx1">
                    <a:lumMod val="75000"/>
                    <a:lumOff val="25000"/>
                  </a:schemeClr>
                </a:solidFill>
                <a:effectLst/>
                <a:uLnTx/>
                <a:uFillTx/>
                <a:latin typeface="Verdana" pitchFamily="34" charset="0"/>
                <a:ea typeface="Verdana" pitchFamily="34" charset="0"/>
                <a:cs typeface="Verdana" pitchFamily="34" charset="0"/>
              </a:rPr>
              <a:t>Nicole Hamilton</a:t>
            </a:r>
            <a:br>
              <a:rPr kumimoji="0" lang="en-US" sz="2200" b="0" i="0" u="none" strike="noStrike" kern="1200" cap="none" spc="0" normalizeH="0" baseline="0" noProof="0" dirty="0">
                <a:ln>
                  <a:noFill/>
                </a:ln>
                <a:solidFill>
                  <a:schemeClr val="tx1">
                    <a:lumMod val="75000"/>
                    <a:lumOff val="25000"/>
                  </a:schemeClr>
                </a:solidFill>
                <a:effectLst/>
                <a:uLnTx/>
                <a:uFillTx/>
                <a:latin typeface="Verdana" pitchFamily="34" charset="0"/>
                <a:ea typeface="Verdana" pitchFamily="34" charset="0"/>
                <a:cs typeface="Verdana" pitchFamily="34" charset="0"/>
              </a:rPr>
            </a:br>
            <a:r>
              <a:rPr kumimoji="0" lang="en-US" b="0" i="0" u="none" strike="noStrike" kern="1200" cap="none" spc="0" normalizeH="0" baseline="0" noProof="0" dirty="0">
                <a:ln>
                  <a:noFill/>
                </a:ln>
                <a:solidFill>
                  <a:schemeClr val="tx1">
                    <a:lumMod val="75000"/>
                    <a:lumOff val="25000"/>
                  </a:schemeClr>
                </a:solidFill>
                <a:effectLst/>
                <a:uLnTx/>
                <a:uFillTx/>
                <a:latin typeface="Verdana" pitchFamily="34" charset="0"/>
                <a:ea typeface="Verdana" pitchFamily="34" charset="0"/>
                <a:cs typeface="Verdana" pitchFamily="34" charset="0"/>
                <a:hlinkClick r:id="rId3"/>
              </a:rPr>
              <a:t>https://web.eecs.umich.edu/~nham/</a:t>
            </a:r>
            <a:br>
              <a:rPr kumimoji="0" lang="en-US" b="0" i="0" u="none" strike="noStrike" kern="1200" cap="none" spc="0" normalizeH="0" baseline="0" noProof="0" dirty="0">
                <a:ln>
                  <a:noFill/>
                </a:ln>
                <a:solidFill>
                  <a:schemeClr val="tx1">
                    <a:lumMod val="75000"/>
                    <a:lumOff val="25000"/>
                  </a:schemeClr>
                </a:solidFill>
                <a:effectLst/>
                <a:uLnTx/>
                <a:uFillTx/>
                <a:latin typeface="Verdana" pitchFamily="34" charset="0"/>
                <a:ea typeface="Verdana" pitchFamily="34" charset="0"/>
                <a:cs typeface="Verdana" pitchFamily="34" charset="0"/>
              </a:rPr>
            </a:br>
            <a:r>
              <a:rPr lang="en-US" dirty="0">
                <a:solidFill>
                  <a:schemeClr val="tx1">
                    <a:lumMod val="75000"/>
                    <a:lumOff val="25000"/>
                  </a:schemeClr>
                </a:solidFill>
                <a:latin typeface="Verdana" pitchFamily="34" charset="0"/>
                <a:ea typeface="Verdana" pitchFamily="34" charset="0"/>
                <a:cs typeface="Verdana" pitchFamily="34" charset="0"/>
                <a:hlinkClick r:id="rId4"/>
              </a:rPr>
              <a:t>nham@umich.edu</a:t>
            </a:r>
            <a:endParaRPr kumimoji="0" lang="en-US" b="0" i="0" u="none" strike="noStrike" kern="1200" cap="none" spc="0" normalizeH="0" baseline="0" noProof="0" dirty="0">
              <a:ln>
                <a:noFill/>
              </a:ln>
              <a:solidFill>
                <a:schemeClr val="tx1">
                  <a:lumMod val="75000"/>
                  <a:lumOff val="25000"/>
                </a:schemeClr>
              </a:solidFill>
              <a:effectLst/>
              <a:uLnTx/>
              <a:uFillTx/>
              <a:latin typeface="Verdana" pitchFamily="34" charset="0"/>
              <a:ea typeface="Verdana" pitchFamily="34" charset="0"/>
              <a:cs typeface="Verdana" pitchFamily="34" charset="0"/>
            </a:endParaRPr>
          </a:p>
          <a:p>
            <a:pPr marL="514350" marR="0" lvl="0" indent="-51435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3200" b="0" i="0" u="none" strike="noStrike" kern="1200" cap="none" spc="0" normalizeH="0" baseline="0" noProof="0" dirty="0">
              <a:ln>
                <a:noFill/>
              </a:ln>
              <a:solidFill>
                <a:schemeClr val="tx1">
                  <a:tint val="75000"/>
                </a:schemeClr>
              </a:solidFill>
              <a:effectLst/>
              <a:uLnTx/>
              <a:uFillTx/>
              <a:latin typeface="+mn-lt"/>
              <a:ea typeface="+mn-ea"/>
              <a:cs typeface="+mn-cs"/>
            </a:endParaRPr>
          </a:p>
          <a:p>
            <a:pPr marL="514350" marR="0" lvl="0" indent="-51435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32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sp>
        <p:nvSpPr>
          <p:cNvPr id="3" name="Slide Number Placeholder 2">
            <a:extLst>
              <a:ext uri="{FF2B5EF4-FFF2-40B4-BE49-F238E27FC236}">
                <a16:creationId xmlns:a16="http://schemas.microsoft.com/office/drawing/2014/main" id="{5D4A88D4-E583-4E05-A637-56F441D7AECA}"/>
              </a:ext>
            </a:extLst>
          </p:cNvPr>
          <p:cNvSpPr>
            <a:spLocks noGrp="1"/>
          </p:cNvSpPr>
          <p:nvPr>
            <p:ph type="sldNum" sz="quarter" idx="12"/>
          </p:nvPr>
        </p:nvSpPr>
        <p:spPr/>
        <p:txBody>
          <a:bodyPr/>
          <a:lstStyle/>
          <a:p>
            <a:fld id="{F8D59B09-23C8-46BA-B508-CE17BADF421E}" type="slidenum">
              <a:rPr lang="en-US" smtClean="0"/>
              <a:pPr/>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40B5FE-DD2E-4754-A6C9-269E1231C2CC}"/>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2813A76C-1684-4A57-A9C9-558C68BFB0B4}"/>
              </a:ext>
            </a:extLst>
          </p:cNvPr>
          <p:cNvSpPr>
            <a:spLocks noGrp="1"/>
          </p:cNvSpPr>
          <p:nvPr>
            <p:ph idx="1"/>
          </p:nvPr>
        </p:nvSpPr>
        <p:spPr/>
        <p:txBody>
          <a:bodyPr>
            <a:normAutofit/>
          </a:bodyPr>
          <a:lstStyle/>
          <a:p>
            <a:pPr marL="514350" indent="-514350">
              <a:buFont typeface="+mj-lt"/>
              <a:buAutoNum type="arabicPeriod"/>
            </a:pPr>
            <a:r>
              <a:rPr lang="en-US" dirty="0"/>
              <a:t>details</a:t>
            </a:r>
          </a:p>
          <a:p>
            <a:pPr marL="514350" indent="-514350">
              <a:buFont typeface="+mj-lt"/>
              <a:buAutoNum type="arabicPeriod"/>
            </a:pPr>
            <a:r>
              <a:rPr lang="en-US" dirty="0"/>
              <a:t>ranking</a:t>
            </a:r>
          </a:p>
          <a:p>
            <a:pPr marL="514350" indent="-514350">
              <a:buFont typeface="+mj-lt"/>
              <a:buAutoNum type="arabicPeriod"/>
            </a:pPr>
            <a:endParaRPr lang="en-US" dirty="0"/>
          </a:p>
        </p:txBody>
      </p:sp>
      <p:sp>
        <p:nvSpPr>
          <p:cNvPr id="4" name="Slide Number Placeholder 3">
            <a:extLst>
              <a:ext uri="{FF2B5EF4-FFF2-40B4-BE49-F238E27FC236}">
                <a16:creationId xmlns:a16="http://schemas.microsoft.com/office/drawing/2014/main" id="{F327DB72-3890-4F13-9D58-D58633679DDF}"/>
              </a:ext>
            </a:extLst>
          </p:cNvPr>
          <p:cNvSpPr>
            <a:spLocks noGrp="1"/>
          </p:cNvSpPr>
          <p:nvPr>
            <p:ph type="sldNum" sz="quarter" idx="12"/>
          </p:nvPr>
        </p:nvSpPr>
        <p:spPr/>
        <p:txBody>
          <a:bodyPr/>
          <a:lstStyle/>
          <a:p>
            <a:fld id="{F8D59B09-23C8-46BA-B508-CE17BADF421E}" type="slidenum">
              <a:rPr lang="en-US" smtClean="0"/>
              <a:pPr/>
              <a:t>2</a:t>
            </a:fld>
            <a:endParaRPr lang="en-US"/>
          </a:p>
        </p:txBody>
      </p:sp>
    </p:spTree>
    <p:extLst>
      <p:ext uri="{BB962C8B-B14F-4D97-AF65-F5344CB8AC3E}">
        <p14:creationId xmlns:p14="http://schemas.microsoft.com/office/powerpoint/2010/main" val="1107071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238E3A-C400-C57A-2259-A17FD2B8725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1E60266-7563-99DF-EF00-584136F228DE}"/>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43C7ED1C-72A8-99C0-59EA-E8501D0F91B2}"/>
              </a:ext>
            </a:extLst>
          </p:cNvPr>
          <p:cNvSpPr>
            <a:spLocks noGrp="1"/>
          </p:cNvSpPr>
          <p:nvPr>
            <p:ph idx="1"/>
          </p:nvPr>
        </p:nvSpPr>
        <p:spPr/>
        <p:txBody>
          <a:bodyPr>
            <a:normAutofit/>
          </a:bodyPr>
          <a:lstStyle/>
          <a:p>
            <a:pPr marL="514350" indent="-514350">
              <a:buFont typeface="+mj-lt"/>
              <a:buAutoNum type="arabicPeriod"/>
            </a:pPr>
            <a:r>
              <a:rPr lang="en-US" dirty="0">
                <a:solidFill>
                  <a:srgbClr val="C00000"/>
                </a:solidFill>
              </a:rPr>
              <a:t>details</a:t>
            </a:r>
          </a:p>
          <a:p>
            <a:pPr marL="514350" indent="-514350">
              <a:buFont typeface="+mj-lt"/>
              <a:buAutoNum type="arabicPeriod"/>
            </a:pPr>
            <a:r>
              <a:rPr lang="en-US" dirty="0"/>
              <a:t>ranking</a:t>
            </a:r>
          </a:p>
          <a:p>
            <a:pPr marL="514350" indent="-514350">
              <a:buFont typeface="+mj-lt"/>
              <a:buAutoNum type="arabicPeriod"/>
            </a:pPr>
            <a:endParaRPr lang="en-US" dirty="0"/>
          </a:p>
        </p:txBody>
      </p:sp>
      <p:sp>
        <p:nvSpPr>
          <p:cNvPr id="4" name="Slide Number Placeholder 3">
            <a:extLst>
              <a:ext uri="{FF2B5EF4-FFF2-40B4-BE49-F238E27FC236}">
                <a16:creationId xmlns:a16="http://schemas.microsoft.com/office/drawing/2014/main" id="{6667C8EC-A1BD-A5C5-168E-72B3E88C0FA0}"/>
              </a:ext>
            </a:extLst>
          </p:cNvPr>
          <p:cNvSpPr>
            <a:spLocks noGrp="1"/>
          </p:cNvSpPr>
          <p:nvPr>
            <p:ph type="sldNum" sz="quarter" idx="12"/>
          </p:nvPr>
        </p:nvSpPr>
        <p:spPr/>
        <p:txBody>
          <a:bodyPr/>
          <a:lstStyle/>
          <a:p>
            <a:fld id="{F8D59B09-23C8-46BA-B508-CE17BADF421E}" type="slidenum">
              <a:rPr lang="en-US" smtClean="0"/>
              <a:pPr/>
              <a:t>3</a:t>
            </a:fld>
            <a:endParaRPr lang="en-US"/>
          </a:p>
        </p:txBody>
      </p:sp>
    </p:spTree>
    <p:extLst>
      <p:ext uri="{BB962C8B-B14F-4D97-AF65-F5344CB8AC3E}">
        <p14:creationId xmlns:p14="http://schemas.microsoft.com/office/powerpoint/2010/main" val="34044922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4A450E-091F-51B4-4E57-7F72758D7B29}"/>
              </a:ext>
            </a:extLst>
          </p:cNvPr>
          <p:cNvSpPr>
            <a:spLocks noGrp="1"/>
          </p:cNvSpPr>
          <p:nvPr>
            <p:ph type="title"/>
          </p:nvPr>
        </p:nvSpPr>
        <p:spPr/>
        <p:txBody>
          <a:bodyPr/>
          <a:lstStyle/>
          <a:p>
            <a:r>
              <a:rPr lang="en-US" dirty="0"/>
              <a:t>details</a:t>
            </a:r>
          </a:p>
        </p:txBody>
      </p:sp>
      <p:sp>
        <p:nvSpPr>
          <p:cNvPr id="3" name="Content Placeholder 2">
            <a:extLst>
              <a:ext uri="{FF2B5EF4-FFF2-40B4-BE49-F238E27FC236}">
                <a16:creationId xmlns:a16="http://schemas.microsoft.com/office/drawing/2014/main" id="{A2D86D23-94C9-EECB-BBFA-603346FCD99D}"/>
              </a:ext>
            </a:extLst>
          </p:cNvPr>
          <p:cNvSpPr>
            <a:spLocks noGrp="1"/>
          </p:cNvSpPr>
          <p:nvPr>
            <p:ph idx="1"/>
          </p:nvPr>
        </p:nvSpPr>
        <p:spPr/>
        <p:txBody>
          <a:bodyPr>
            <a:normAutofit/>
          </a:bodyPr>
          <a:lstStyle/>
          <a:p>
            <a:pPr marL="514350" indent="-514350">
              <a:buFont typeface="+mj-lt"/>
              <a:buAutoNum type="arabicPeriod"/>
            </a:pPr>
            <a:r>
              <a:rPr lang="en-US" dirty="0"/>
              <a:t>Please read my Dynamic Ranking paper, posted on Canvas.</a:t>
            </a:r>
          </a:p>
          <a:p>
            <a:pPr marL="514350" indent="-514350">
              <a:buFont typeface="+mj-lt"/>
              <a:buAutoNum type="arabicPeriod"/>
            </a:pPr>
            <a:r>
              <a:rPr lang="en-US" dirty="0"/>
              <a:t>The Robots.txt assignment is posted.  </a:t>
            </a:r>
          </a:p>
          <a:p>
            <a:pPr marL="514350" indent="-514350">
              <a:buFont typeface="+mj-lt"/>
              <a:buAutoNum type="arabicPeriod"/>
            </a:pPr>
            <a:r>
              <a:rPr lang="en-US" dirty="0"/>
              <a:t>It’s more “paint by numbers” than I’d like but I’m late giving it to you and I’d like to keep the work reasonable.  (If they let me teach this again, I may make it harder the next time.)</a:t>
            </a:r>
          </a:p>
          <a:p>
            <a:pPr marL="514350" indent="-514350">
              <a:buFont typeface="+mj-lt"/>
              <a:buAutoNum type="arabicPeriod"/>
            </a:pPr>
            <a:r>
              <a:rPr lang="en-US" dirty="0"/>
              <a:t>If you’ve already started your own design, I’m hopeful my interface is generic enough you can work with it.</a:t>
            </a:r>
          </a:p>
          <a:p>
            <a:pPr marL="514350" indent="-514350">
              <a:buFont typeface="+mj-lt"/>
              <a:buAutoNum type="arabicPeriod"/>
            </a:pPr>
            <a:r>
              <a:rPr lang="en-US" dirty="0"/>
              <a:t>I’m almost finished writing the AG tests.  It’ll test functionality, memory leaks, and performance.</a:t>
            </a:r>
          </a:p>
        </p:txBody>
      </p:sp>
      <p:sp>
        <p:nvSpPr>
          <p:cNvPr id="4" name="Slide Number Placeholder 3">
            <a:extLst>
              <a:ext uri="{FF2B5EF4-FFF2-40B4-BE49-F238E27FC236}">
                <a16:creationId xmlns:a16="http://schemas.microsoft.com/office/drawing/2014/main" id="{8B4BEDD8-B96C-C09D-C1EB-CF759D7E2BDF}"/>
              </a:ext>
            </a:extLst>
          </p:cNvPr>
          <p:cNvSpPr>
            <a:spLocks noGrp="1"/>
          </p:cNvSpPr>
          <p:nvPr>
            <p:ph type="sldNum" sz="quarter" idx="12"/>
          </p:nvPr>
        </p:nvSpPr>
        <p:spPr/>
        <p:txBody>
          <a:bodyPr/>
          <a:lstStyle/>
          <a:p>
            <a:fld id="{F8D59B09-23C8-46BA-B508-CE17BADF421E}" type="slidenum">
              <a:rPr lang="en-US" smtClean="0"/>
              <a:pPr/>
              <a:t>4</a:t>
            </a:fld>
            <a:endParaRPr lang="en-US"/>
          </a:p>
        </p:txBody>
      </p:sp>
    </p:spTree>
    <p:extLst>
      <p:ext uri="{BB962C8B-B14F-4D97-AF65-F5344CB8AC3E}">
        <p14:creationId xmlns:p14="http://schemas.microsoft.com/office/powerpoint/2010/main" val="41541555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375F2A1-14F1-BC36-AA6D-1B0C74E2EE32}"/>
              </a:ext>
            </a:extLst>
          </p:cNvPr>
          <p:cNvSpPr>
            <a:spLocks noGrp="1"/>
          </p:cNvSpPr>
          <p:nvPr>
            <p:ph type="sldNum" sz="quarter" idx="12"/>
          </p:nvPr>
        </p:nvSpPr>
        <p:spPr/>
        <p:txBody>
          <a:bodyPr/>
          <a:lstStyle/>
          <a:p>
            <a:fld id="{F8D59B09-23C8-46BA-B508-CE17BADF421E}" type="slidenum">
              <a:rPr lang="en-US" smtClean="0"/>
              <a:pPr/>
              <a:t>5</a:t>
            </a:fld>
            <a:endParaRPr lang="en-US"/>
          </a:p>
        </p:txBody>
      </p:sp>
      <p:sp>
        <p:nvSpPr>
          <p:cNvPr id="4" name="TextBox 3">
            <a:extLst>
              <a:ext uri="{FF2B5EF4-FFF2-40B4-BE49-F238E27FC236}">
                <a16:creationId xmlns:a16="http://schemas.microsoft.com/office/drawing/2014/main" id="{89D9A352-68E1-1559-0E0C-919D248C161E}"/>
              </a:ext>
            </a:extLst>
          </p:cNvPr>
          <p:cNvSpPr txBox="1"/>
          <p:nvPr/>
        </p:nvSpPr>
        <p:spPr>
          <a:xfrm>
            <a:off x="1470990" y="537269"/>
            <a:ext cx="7096540" cy="6001643"/>
          </a:xfrm>
          <a:prstGeom prst="rect">
            <a:avLst/>
          </a:prstGeom>
          <a:noFill/>
        </p:spPr>
        <p:txBody>
          <a:bodyPr wrap="square">
            <a:spAutoFit/>
          </a:bodyPr>
          <a:lstStyle/>
          <a:p>
            <a:pPr>
              <a:buNone/>
            </a:pPr>
            <a:r>
              <a:rPr lang="en-US" sz="1200" dirty="0">
                <a:solidFill>
                  <a:srgbClr val="0000FF"/>
                </a:solidFill>
                <a:effectLst/>
                <a:latin typeface="Cascadia Mono" panose="020B0609020000020004" pitchFamily="49" charset="0"/>
              </a:rPr>
              <a:t>class</a:t>
            </a:r>
            <a:r>
              <a:rPr lang="en-US" sz="1200" dirty="0">
                <a:solidFill>
                  <a:srgbClr val="000000"/>
                </a:solidFill>
                <a:effectLst/>
                <a:latin typeface="Cascadia Mono" panose="020B0609020000020004" pitchFamily="49" charset="0"/>
              </a:rPr>
              <a:t> </a:t>
            </a:r>
            <a:r>
              <a:rPr lang="en-US" sz="1200" dirty="0" err="1">
                <a:solidFill>
                  <a:srgbClr val="2B91AF"/>
                </a:solidFill>
                <a:effectLst/>
                <a:latin typeface="Cascadia Mono" panose="020B0609020000020004" pitchFamily="49" charset="0"/>
              </a:rPr>
              <a:t>RobotsTxt</a:t>
            </a:r>
            <a:endParaRPr lang="en-US" sz="1200" dirty="0">
              <a:solidFill>
                <a:srgbClr val="000000"/>
              </a:solidFill>
              <a:effectLst/>
              <a:latin typeface="Cascadia Mono" panose="020B0609020000020004" pitchFamily="49" charset="0"/>
            </a:endParaRPr>
          </a:p>
          <a:p>
            <a:pPr>
              <a:buNone/>
            </a:pPr>
            <a:r>
              <a:rPr lang="en-US" sz="1200" dirty="0">
                <a:solidFill>
                  <a:srgbClr val="000000"/>
                </a:solidFill>
                <a:effectLst/>
                <a:latin typeface="Cascadia Mono" panose="020B0609020000020004" pitchFamily="49" charset="0"/>
              </a:rPr>
              <a:t>   {</a:t>
            </a:r>
          </a:p>
          <a:p>
            <a:pPr>
              <a:buNone/>
            </a:pPr>
            <a:r>
              <a:rPr lang="en-US" sz="1200" dirty="0">
                <a:solidFill>
                  <a:srgbClr val="000000"/>
                </a:solidFill>
                <a:effectLst/>
                <a:latin typeface="Cascadia Mono" panose="020B0609020000020004" pitchFamily="49" charset="0"/>
              </a:rPr>
              <a:t>   </a:t>
            </a:r>
            <a:r>
              <a:rPr lang="en-US" sz="1200" dirty="0">
                <a:solidFill>
                  <a:srgbClr val="0000FF"/>
                </a:solidFill>
                <a:effectLst/>
                <a:latin typeface="Cascadia Mono" panose="020B0609020000020004" pitchFamily="49" charset="0"/>
              </a:rPr>
              <a:t>public</a:t>
            </a:r>
            <a:r>
              <a:rPr lang="en-US" sz="1200" dirty="0">
                <a:solidFill>
                  <a:srgbClr val="000000"/>
                </a:solidFill>
                <a:effectLst/>
                <a:latin typeface="Cascadia Mono" panose="020B0609020000020004" pitchFamily="49" charset="0"/>
              </a:rPr>
              <a:t>:</a:t>
            </a:r>
          </a:p>
          <a:p>
            <a:pPr>
              <a:buNone/>
            </a:pPr>
            <a:endParaRPr lang="en-US" sz="1200" dirty="0">
              <a:solidFill>
                <a:srgbClr val="000000"/>
              </a:solidFill>
              <a:effectLst/>
              <a:latin typeface="Cascadia Mono" panose="020B0609020000020004" pitchFamily="49" charset="0"/>
            </a:endParaRPr>
          </a:p>
          <a:p>
            <a:pPr>
              <a:buNone/>
            </a:pPr>
            <a:r>
              <a:rPr lang="en-US" sz="1200" dirty="0">
                <a:solidFill>
                  <a:srgbClr val="000000"/>
                </a:solidFill>
                <a:effectLst/>
                <a:latin typeface="Cascadia Mono" panose="020B0609020000020004" pitchFamily="49" charset="0"/>
              </a:rPr>
              <a:t>      </a:t>
            </a:r>
            <a:r>
              <a:rPr lang="en-US" sz="1200" dirty="0">
                <a:solidFill>
                  <a:srgbClr val="008000"/>
                </a:solidFill>
                <a:effectLst/>
                <a:latin typeface="Cascadia Mono" panose="020B0609020000020004" pitchFamily="49" charset="0"/>
              </a:rPr>
              <a:t>// Constructor to parse the robots.txt file contents into a</a:t>
            </a:r>
            <a:endParaRPr lang="en-US" sz="1200" dirty="0">
              <a:solidFill>
                <a:srgbClr val="000000"/>
              </a:solidFill>
              <a:effectLst/>
              <a:latin typeface="Cascadia Mono" panose="020B0609020000020004" pitchFamily="49" charset="0"/>
            </a:endParaRPr>
          </a:p>
          <a:p>
            <a:pPr>
              <a:buNone/>
            </a:pPr>
            <a:r>
              <a:rPr lang="en-US" sz="1200" dirty="0">
                <a:solidFill>
                  <a:srgbClr val="000000"/>
                </a:solidFill>
                <a:effectLst/>
                <a:latin typeface="Cascadia Mono" panose="020B0609020000020004" pitchFamily="49" charset="0"/>
              </a:rPr>
              <a:t>      </a:t>
            </a:r>
            <a:r>
              <a:rPr lang="en-US" sz="1200" dirty="0">
                <a:solidFill>
                  <a:srgbClr val="008000"/>
                </a:solidFill>
                <a:effectLst/>
                <a:latin typeface="Cascadia Mono" panose="020B0609020000020004" pitchFamily="49" charset="0"/>
              </a:rPr>
              <a:t>// set of rules.</a:t>
            </a:r>
            <a:endParaRPr lang="en-US" sz="1200" dirty="0">
              <a:solidFill>
                <a:srgbClr val="000000"/>
              </a:solidFill>
              <a:effectLst/>
              <a:latin typeface="Cascadia Mono" panose="020B0609020000020004" pitchFamily="49" charset="0"/>
            </a:endParaRPr>
          </a:p>
          <a:p>
            <a:pPr>
              <a:buNone/>
            </a:pPr>
            <a:endParaRPr lang="en-US" sz="1200" dirty="0">
              <a:solidFill>
                <a:srgbClr val="000000"/>
              </a:solidFill>
              <a:effectLst/>
              <a:latin typeface="Cascadia Mono" panose="020B0609020000020004" pitchFamily="49" charset="0"/>
            </a:endParaRPr>
          </a:p>
          <a:p>
            <a:pPr>
              <a:buNone/>
            </a:pPr>
            <a:r>
              <a:rPr lang="en-US" sz="1200" dirty="0">
                <a:solidFill>
                  <a:srgbClr val="000000"/>
                </a:solidFill>
                <a:effectLst/>
                <a:latin typeface="Cascadia Mono" panose="020B0609020000020004" pitchFamily="49" charset="0"/>
              </a:rPr>
              <a:t>      </a:t>
            </a:r>
            <a:r>
              <a:rPr lang="en-US" sz="1200" dirty="0" err="1">
                <a:solidFill>
                  <a:srgbClr val="000000"/>
                </a:solidFill>
                <a:effectLst/>
                <a:latin typeface="Cascadia Mono" panose="020B0609020000020004" pitchFamily="49" charset="0"/>
              </a:rPr>
              <a:t>RobotsTxt</a:t>
            </a:r>
            <a:r>
              <a:rPr lang="en-US" sz="1200" dirty="0">
                <a:solidFill>
                  <a:srgbClr val="000000"/>
                </a:solidFill>
                <a:effectLst/>
                <a:latin typeface="Cascadia Mono" panose="020B0609020000020004" pitchFamily="49" charset="0"/>
              </a:rPr>
              <a:t>( </a:t>
            </a:r>
            <a:r>
              <a:rPr lang="en-US" sz="1200" dirty="0">
                <a:solidFill>
                  <a:srgbClr val="0000FF"/>
                </a:solidFill>
                <a:effectLst/>
                <a:latin typeface="Cascadia Mono" panose="020B0609020000020004" pitchFamily="49" charset="0"/>
              </a:rPr>
              <a:t>const</a:t>
            </a:r>
            <a:r>
              <a:rPr lang="en-US" sz="1200" dirty="0">
                <a:solidFill>
                  <a:srgbClr val="000000"/>
                </a:solidFill>
                <a:effectLst/>
                <a:latin typeface="Cascadia Mono" panose="020B0609020000020004" pitchFamily="49" charset="0"/>
              </a:rPr>
              <a:t> </a:t>
            </a:r>
            <a:r>
              <a:rPr lang="en-US" sz="1200" dirty="0">
                <a:solidFill>
                  <a:srgbClr val="2B91AF"/>
                </a:solidFill>
                <a:effectLst/>
                <a:latin typeface="Cascadia Mono" panose="020B0609020000020004" pitchFamily="49" charset="0"/>
              </a:rPr>
              <a:t>Utf8</a:t>
            </a:r>
            <a:r>
              <a:rPr lang="en-US" sz="1200" dirty="0">
                <a:solidFill>
                  <a:srgbClr val="000000"/>
                </a:solidFill>
                <a:effectLst/>
                <a:latin typeface="Cascadia Mono" panose="020B0609020000020004" pitchFamily="49" charset="0"/>
              </a:rPr>
              <a:t> *</a:t>
            </a:r>
            <a:r>
              <a:rPr lang="en-US" sz="1200" dirty="0" err="1">
                <a:solidFill>
                  <a:srgbClr val="808080"/>
                </a:solidFill>
                <a:effectLst/>
                <a:latin typeface="Cascadia Mono" panose="020B0609020000020004" pitchFamily="49" charset="0"/>
              </a:rPr>
              <a:t>robotsTxt</a:t>
            </a:r>
            <a:r>
              <a:rPr lang="en-US" sz="1200" dirty="0">
                <a:solidFill>
                  <a:srgbClr val="000000"/>
                </a:solidFill>
                <a:effectLst/>
                <a:latin typeface="Cascadia Mono" panose="020B0609020000020004" pitchFamily="49" charset="0"/>
              </a:rPr>
              <a:t>, </a:t>
            </a:r>
            <a:r>
              <a:rPr lang="en-US" sz="1200" dirty="0">
                <a:solidFill>
                  <a:srgbClr val="0000FF"/>
                </a:solidFill>
                <a:effectLst/>
                <a:latin typeface="Cascadia Mono" panose="020B0609020000020004" pitchFamily="49" charset="0"/>
              </a:rPr>
              <a:t>const</a:t>
            </a:r>
            <a:r>
              <a:rPr lang="en-US" sz="1200" dirty="0">
                <a:solidFill>
                  <a:srgbClr val="000000"/>
                </a:solidFill>
                <a:effectLst/>
                <a:latin typeface="Cascadia Mono" panose="020B0609020000020004" pitchFamily="49" charset="0"/>
              </a:rPr>
              <a:t> </a:t>
            </a:r>
            <a:r>
              <a:rPr lang="en-US" sz="1200" dirty="0">
                <a:solidFill>
                  <a:srgbClr val="2B91AF"/>
                </a:solidFill>
                <a:effectLst/>
                <a:latin typeface="Cascadia Mono" panose="020B0609020000020004" pitchFamily="49" charset="0"/>
              </a:rPr>
              <a:t>size_t</a:t>
            </a:r>
            <a:r>
              <a:rPr lang="en-US" sz="1200" dirty="0">
                <a:solidFill>
                  <a:srgbClr val="000000"/>
                </a:solidFill>
                <a:effectLst/>
                <a:latin typeface="Cascadia Mono" panose="020B0609020000020004" pitchFamily="49" charset="0"/>
              </a:rPr>
              <a:t> </a:t>
            </a:r>
            <a:r>
              <a:rPr lang="en-US" sz="1200" dirty="0">
                <a:solidFill>
                  <a:srgbClr val="808080"/>
                </a:solidFill>
                <a:effectLst/>
                <a:latin typeface="Cascadia Mono" panose="020B0609020000020004" pitchFamily="49" charset="0"/>
              </a:rPr>
              <a:t>length</a:t>
            </a:r>
            <a:r>
              <a:rPr lang="en-US" sz="1200" dirty="0">
                <a:solidFill>
                  <a:srgbClr val="000000"/>
                </a:solidFill>
                <a:effectLst/>
                <a:latin typeface="Cascadia Mono" panose="020B0609020000020004" pitchFamily="49" charset="0"/>
              </a:rPr>
              <a:t> );</a:t>
            </a:r>
          </a:p>
          <a:p>
            <a:pPr>
              <a:buNone/>
            </a:pPr>
            <a:endParaRPr lang="en-US" sz="1200" dirty="0">
              <a:solidFill>
                <a:srgbClr val="000000"/>
              </a:solidFill>
              <a:effectLst/>
              <a:latin typeface="Cascadia Mono" panose="020B0609020000020004" pitchFamily="49" charset="0"/>
            </a:endParaRPr>
          </a:p>
          <a:p>
            <a:pPr>
              <a:buNone/>
            </a:pPr>
            <a:r>
              <a:rPr lang="en-US" sz="1200" dirty="0">
                <a:solidFill>
                  <a:srgbClr val="000000"/>
                </a:solidFill>
                <a:effectLst/>
                <a:latin typeface="Cascadia Mono" panose="020B0609020000020004" pitchFamily="49" charset="0"/>
              </a:rPr>
              <a:t>      </a:t>
            </a:r>
            <a:r>
              <a:rPr lang="en-US" sz="1200" dirty="0">
                <a:solidFill>
                  <a:srgbClr val="008000"/>
                </a:solidFill>
                <a:effectLst/>
                <a:latin typeface="Cascadia Mono" panose="020B0609020000020004" pitchFamily="49" charset="0"/>
              </a:rPr>
              <a:t>// Destructor</a:t>
            </a:r>
            <a:endParaRPr lang="en-US" sz="1200" dirty="0">
              <a:solidFill>
                <a:srgbClr val="000000"/>
              </a:solidFill>
              <a:effectLst/>
              <a:latin typeface="Cascadia Mono" panose="020B0609020000020004" pitchFamily="49" charset="0"/>
            </a:endParaRPr>
          </a:p>
          <a:p>
            <a:pPr>
              <a:buNone/>
            </a:pPr>
            <a:endParaRPr lang="en-US" sz="1200" dirty="0">
              <a:solidFill>
                <a:srgbClr val="000000"/>
              </a:solidFill>
              <a:effectLst/>
              <a:latin typeface="Cascadia Mono" panose="020B0609020000020004" pitchFamily="49" charset="0"/>
            </a:endParaRPr>
          </a:p>
          <a:p>
            <a:pPr>
              <a:buNone/>
            </a:pPr>
            <a:r>
              <a:rPr lang="en-US" sz="1200" dirty="0">
                <a:solidFill>
                  <a:srgbClr val="000000"/>
                </a:solidFill>
                <a:effectLst/>
                <a:latin typeface="Cascadia Mono" panose="020B0609020000020004" pitchFamily="49" charset="0"/>
              </a:rPr>
              <a:t>      ~</a:t>
            </a:r>
            <a:r>
              <a:rPr lang="en-US" sz="1200" dirty="0" err="1">
                <a:solidFill>
                  <a:srgbClr val="000000"/>
                </a:solidFill>
                <a:effectLst/>
                <a:latin typeface="Cascadia Mono" panose="020B0609020000020004" pitchFamily="49" charset="0"/>
              </a:rPr>
              <a:t>RobotsTxt</a:t>
            </a:r>
            <a:r>
              <a:rPr lang="en-US" sz="1200" dirty="0">
                <a:solidFill>
                  <a:srgbClr val="000000"/>
                </a:solidFill>
                <a:effectLst/>
                <a:latin typeface="Cascadia Mono" panose="020B0609020000020004" pitchFamily="49" charset="0"/>
              </a:rPr>
              <a:t>( );</a:t>
            </a:r>
          </a:p>
          <a:p>
            <a:pPr>
              <a:buNone/>
            </a:pPr>
            <a:endParaRPr lang="en-US" sz="1200" dirty="0">
              <a:solidFill>
                <a:srgbClr val="000000"/>
              </a:solidFill>
              <a:effectLst/>
              <a:latin typeface="Cascadia Mono" panose="020B0609020000020004" pitchFamily="49" charset="0"/>
            </a:endParaRPr>
          </a:p>
          <a:p>
            <a:pPr>
              <a:buNone/>
            </a:pPr>
            <a:r>
              <a:rPr lang="en-US" sz="1200" dirty="0">
                <a:solidFill>
                  <a:srgbClr val="000000"/>
                </a:solidFill>
                <a:effectLst/>
                <a:latin typeface="Cascadia Mono" panose="020B0609020000020004" pitchFamily="49" charset="0"/>
              </a:rPr>
              <a:t>      </a:t>
            </a:r>
            <a:r>
              <a:rPr lang="en-US" sz="1200" dirty="0">
                <a:solidFill>
                  <a:srgbClr val="008000"/>
                </a:solidFill>
                <a:effectLst/>
                <a:latin typeface="Cascadia Mono" panose="020B0609020000020004" pitchFamily="49" charset="0"/>
              </a:rPr>
              <a:t>// Check a full URL against the rules in this robots.txt.</a:t>
            </a:r>
            <a:endParaRPr lang="en-US" sz="1200" dirty="0">
              <a:solidFill>
                <a:srgbClr val="000000"/>
              </a:solidFill>
              <a:effectLst/>
              <a:latin typeface="Cascadia Mono" panose="020B0609020000020004" pitchFamily="49" charset="0"/>
            </a:endParaRPr>
          </a:p>
          <a:p>
            <a:pPr>
              <a:buNone/>
            </a:pPr>
            <a:r>
              <a:rPr lang="en-US" sz="1200" dirty="0">
                <a:solidFill>
                  <a:srgbClr val="000000"/>
                </a:solidFill>
                <a:effectLst/>
                <a:latin typeface="Cascadia Mono" panose="020B0609020000020004" pitchFamily="49" charset="0"/>
              </a:rPr>
              <a:t>      </a:t>
            </a:r>
            <a:r>
              <a:rPr lang="en-US" sz="1200" dirty="0">
                <a:solidFill>
                  <a:srgbClr val="008000"/>
                </a:solidFill>
                <a:effectLst/>
                <a:latin typeface="Cascadia Mono" panose="020B0609020000020004" pitchFamily="49" charset="0"/>
              </a:rPr>
              <a:t>// Return true if access is allowed.  Optionally report</a:t>
            </a:r>
            <a:endParaRPr lang="en-US" sz="1200" dirty="0">
              <a:solidFill>
                <a:srgbClr val="000000"/>
              </a:solidFill>
              <a:effectLst/>
              <a:latin typeface="Cascadia Mono" panose="020B0609020000020004" pitchFamily="49" charset="0"/>
            </a:endParaRPr>
          </a:p>
          <a:p>
            <a:pPr>
              <a:buNone/>
            </a:pPr>
            <a:r>
              <a:rPr lang="en-US" sz="1200" dirty="0">
                <a:solidFill>
                  <a:srgbClr val="000000"/>
                </a:solidFill>
                <a:effectLst/>
                <a:latin typeface="Cascadia Mono" panose="020B0609020000020004" pitchFamily="49" charset="0"/>
              </a:rPr>
              <a:t>      </a:t>
            </a:r>
            <a:r>
              <a:rPr lang="en-US" sz="1200" dirty="0">
                <a:solidFill>
                  <a:srgbClr val="008000"/>
                </a:solidFill>
                <a:effectLst/>
                <a:latin typeface="Cascadia Mono" panose="020B0609020000020004" pitchFamily="49" charset="0"/>
              </a:rPr>
              <a:t>// any crawl delay.</a:t>
            </a:r>
            <a:endParaRPr lang="en-US" sz="1200" dirty="0">
              <a:solidFill>
                <a:srgbClr val="000000"/>
              </a:solidFill>
              <a:effectLst/>
              <a:latin typeface="Cascadia Mono" panose="020B0609020000020004" pitchFamily="49" charset="0"/>
            </a:endParaRPr>
          </a:p>
          <a:p>
            <a:pPr>
              <a:buNone/>
            </a:pPr>
            <a:endParaRPr lang="en-US" sz="1200" dirty="0">
              <a:solidFill>
                <a:srgbClr val="000000"/>
              </a:solidFill>
              <a:effectLst/>
              <a:latin typeface="Cascadia Mono" panose="020B0609020000020004" pitchFamily="49" charset="0"/>
            </a:endParaRPr>
          </a:p>
          <a:p>
            <a:pPr>
              <a:buNone/>
            </a:pPr>
            <a:r>
              <a:rPr lang="en-US" sz="1200" dirty="0">
                <a:solidFill>
                  <a:srgbClr val="000000"/>
                </a:solidFill>
                <a:effectLst/>
                <a:latin typeface="Cascadia Mono" panose="020B0609020000020004" pitchFamily="49" charset="0"/>
              </a:rPr>
              <a:t>      </a:t>
            </a:r>
            <a:r>
              <a:rPr lang="en-US" sz="1200" dirty="0">
                <a:solidFill>
                  <a:srgbClr val="0000FF"/>
                </a:solidFill>
                <a:effectLst/>
                <a:latin typeface="Cascadia Mono" panose="020B0609020000020004" pitchFamily="49" charset="0"/>
              </a:rPr>
              <a:t>bool</a:t>
            </a:r>
            <a:r>
              <a:rPr lang="en-US" sz="1200" dirty="0">
                <a:solidFill>
                  <a:srgbClr val="000000"/>
                </a:solidFill>
                <a:effectLst/>
                <a:latin typeface="Cascadia Mono" panose="020B0609020000020004" pitchFamily="49" charset="0"/>
              </a:rPr>
              <a:t> </a:t>
            </a:r>
            <a:r>
              <a:rPr lang="en-US" sz="1200" dirty="0" err="1">
                <a:solidFill>
                  <a:srgbClr val="000000"/>
                </a:solidFill>
                <a:effectLst/>
                <a:latin typeface="Cascadia Mono" panose="020B0609020000020004" pitchFamily="49" charset="0"/>
              </a:rPr>
              <a:t>UrlAllowed</a:t>
            </a:r>
            <a:r>
              <a:rPr lang="en-US" sz="1200" dirty="0">
                <a:solidFill>
                  <a:srgbClr val="000000"/>
                </a:solidFill>
                <a:effectLst/>
                <a:latin typeface="Cascadia Mono" panose="020B0609020000020004" pitchFamily="49" charset="0"/>
              </a:rPr>
              <a:t>( </a:t>
            </a:r>
            <a:r>
              <a:rPr lang="en-US" sz="1200" dirty="0">
                <a:solidFill>
                  <a:srgbClr val="0000FF"/>
                </a:solidFill>
                <a:effectLst/>
                <a:latin typeface="Cascadia Mono" panose="020B0609020000020004" pitchFamily="49" charset="0"/>
              </a:rPr>
              <a:t>const</a:t>
            </a:r>
            <a:r>
              <a:rPr lang="en-US" sz="1200" dirty="0">
                <a:solidFill>
                  <a:srgbClr val="000000"/>
                </a:solidFill>
                <a:effectLst/>
                <a:latin typeface="Cascadia Mono" panose="020B0609020000020004" pitchFamily="49" charset="0"/>
              </a:rPr>
              <a:t> </a:t>
            </a:r>
            <a:r>
              <a:rPr lang="en-US" sz="1200" dirty="0">
                <a:solidFill>
                  <a:srgbClr val="2B91AF"/>
                </a:solidFill>
                <a:effectLst/>
                <a:latin typeface="Cascadia Mono" panose="020B0609020000020004" pitchFamily="49" charset="0"/>
              </a:rPr>
              <a:t>Utf8</a:t>
            </a:r>
            <a:r>
              <a:rPr lang="en-US" sz="1200" dirty="0">
                <a:solidFill>
                  <a:srgbClr val="000000"/>
                </a:solidFill>
                <a:effectLst/>
                <a:latin typeface="Cascadia Mono" panose="020B0609020000020004" pitchFamily="49" charset="0"/>
              </a:rPr>
              <a:t> *</a:t>
            </a:r>
            <a:r>
              <a:rPr lang="en-US" sz="1200" dirty="0">
                <a:solidFill>
                  <a:srgbClr val="808080"/>
                </a:solidFill>
                <a:effectLst/>
                <a:latin typeface="Cascadia Mono" panose="020B0609020000020004" pitchFamily="49" charset="0"/>
              </a:rPr>
              <a:t>user</a:t>
            </a:r>
            <a:r>
              <a:rPr lang="en-US" sz="1200" dirty="0">
                <a:solidFill>
                  <a:srgbClr val="000000"/>
                </a:solidFill>
                <a:effectLst/>
                <a:latin typeface="Cascadia Mono" panose="020B0609020000020004" pitchFamily="49" charset="0"/>
              </a:rPr>
              <a:t>, </a:t>
            </a:r>
            <a:r>
              <a:rPr lang="en-US" sz="1200" dirty="0">
                <a:solidFill>
                  <a:srgbClr val="0000FF"/>
                </a:solidFill>
                <a:effectLst/>
                <a:latin typeface="Cascadia Mono" panose="020B0609020000020004" pitchFamily="49" charset="0"/>
              </a:rPr>
              <a:t>const</a:t>
            </a:r>
            <a:r>
              <a:rPr lang="en-US" sz="1200" dirty="0">
                <a:solidFill>
                  <a:srgbClr val="000000"/>
                </a:solidFill>
                <a:effectLst/>
                <a:latin typeface="Cascadia Mono" panose="020B0609020000020004" pitchFamily="49" charset="0"/>
              </a:rPr>
              <a:t> </a:t>
            </a:r>
            <a:r>
              <a:rPr lang="en-US" sz="1200" dirty="0">
                <a:solidFill>
                  <a:srgbClr val="2B91AF"/>
                </a:solidFill>
                <a:effectLst/>
                <a:latin typeface="Cascadia Mono" panose="020B0609020000020004" pitchFamily="49" charset="0"/>
              </a:rPr>
              <a:t>Utf8</a:t>
            </a:r>
            <a:r>
              <a:rPr lang="en-US" sz="1200" dirty="0">
                <a:solidFill>
                  <a:srgbClr val="000000"/>
                </a:solidFill>
                <a:effectLst/>
                <a:latin typeface="Cascadia Mono" panose="020B0609020000020004" pitchFamily="49" charset="0"/>
              </a:rPr>
              <a:t> *</a:t>
            </a:r>
            <a:r>
              <a:rPr lang="en-US" sz="1200" dirty="0" err="1">
                <a:solidFill>
                  <a:srgbClr val="808080"/>
                </a:solidFill>
                <a:effectLst/>
                <a:latin typeface="Cascadia Mono" panose="020B0609020000020004" pitchFamily="49" charset="0"/>
              </a:rPr>
              <a:t>url</a:t>
            </a:r>
            <a:r>
              <a:rPr lang="en-US" sz="1200" dirty="0">
                <a:solidFill>
                  <a:srgbClr val="000000"/>
                </a:solidFill>
                <a:effectLst/>
                <a:latin typeface="Cascadia Mono" panose="020B0609020000020004" pitchFamily="49" charset="0"/>
              </a:rPr>
              <a:t>,</a:t>
            </a:r>
          </a:p>
          <a:p>
            <a:pPr>
              <a:buNone/>
            </a:pPr>
            <a:r>
              <a:rPr lang="en-US" sz="1200" dirty="0">
                <a:solidFill>
                  <a:srgbClr val="000000"/>
                </a:solidFill>
                <a:effectLst/>
                <a:latin typeface="Cascadia Mono" panose="020B0609020000020004" pitchFamily="49" charset="0"/>
              </a:rPr>
              <a:t>         </a:t>
            </a:r>
            <a:r>
              <a:rPr lang="en-US" sz="1200" dirty="0">
                <a:solidFill>
                  <a:srgbClr val="0000FF"/>
                </a:solidFill>
                <a:effectLst/>
                <a:latin typeface="Cascadia Mono" panose="020B0609020000020004" pitchFamily="49" charset="0"/>
              </a:rPr>
              <a:t>int</a:t>
            </a:r>
            <a:r>
              <a:rPr lang="en-US" sz="1200" dirty="0">
                <a:solidFill>
                  <a:srgbClr val="000000"/>
                </a:solidFill>
                <a:effectLst/>
                <a:latin typeface="Cascadia Mono" panose="020B0609020000020004" pitchFamily="49" charset="0"/>
              </a:rPr>
              <a:t> *</a:t>
            </a:r>
            <a:r>
              <a:rPr lang="en-US" sz="1200" dirty="0" err="1">
                <a:solidFill>
                  <a:srgbClr val="808080"/>
                </a:solidFill>
                <a:effectLst/>
                <a:latin typeface="Cascadia Mono" panose="020B0609020000020004" pitchFamily="49" charset="0"/>
              </a:rPr>
              <a:t>crawlDelay</a:t>
            </a:r>
            <a:r>
              <a:rPr lang="en-US" sz="1200" dirty="0">
                <a:solidFill>
                  <a:srgbClr val="000000"/>
                </a:solidFill>
                <a:effectLst/>
                <a:latin typeface="Cascadia Mono" panose="020B0609020000020004" pitchFamily="49" charset="0"/>
              </a:rPr>
              <a:t> = </a:t>
            </a:r>
            <a:r>
              <a:rPr lang="en-US" sz="1200" dirty="0">
                <a:solidFill>
                  <a:srgbClr val="0000FF"/>
                </a:solidFill>
                <a:effectLst/>
                <a:latin typeface="Cascadia Mono" panose="020B0609020000020004" pitchFamily="49" charset="0"/>
              </a:rPr>
              <a:t>nullptr</a:t>
            </a:r>
            <a:r>
              <a:rPr lang="en-US" sz="1200" dirty="0">
                <a:solidFill>
                  <a:srgbClr val="000000"/>
                </a:solidFill>
                <a:effectLst/>
                <a:latin typeface="Cascadia Mono" panose="020B0609020000020004" pitchFamily="49" charset="0"/>
              </a:rPr>
              <a:t>  );</a:t>
            </a:r>
          </a:p>
          <a:p>
            <a:pPr>
              <a:buNone/>
            </a:pPr>
            <a:endParaRPr lang="en-US" sz="1200" dirty="0">
              <a:solidFill>
                <a:srgbClr val="000000"/>
              </a:solidFill>
              <a:effectLst/>
              <a:latin typeface="Cascadia Mono" panose="020B0609020000020004" pitchFamily="49" charset="0"/>
            </a:endParaRPr>
          </a:p>
          <a:p>
            <a:pPr>
              <a:buNone/>
            </a:pPr>
            <a:r>
              <a:rPr lang="en-US" sz="1200" dirty="0">
                <a:solidFill>
                  <a:srgbClr val="000000"/>
                </a:solidFill>
                <a:effectLst/>
                <a:latin typeface="Cascadia Mono" panose="020B0609020000020004" pitchFamily="49" charset="0"/>
              </a:rPr>
              <a:t>      </a:t>
            </a:r>
            <a:r>
              <a:rPr lang="en-US" sz="1200" dirty="0">
                <a:solidFill>
                  <a:srgbClr val="008000"/>
                </a:solidFill>
                <a:effectLst/>
                <a:latin typeface="Cascadia Mono" panose="020B0609020000020004" pitchFamily="49" charset="0"/>
              </a:rPr>
              <a:t>// Check the path portion of a URL against the rules in this</a:t>
            </a:r>
            <a:endParaRPr lang="en-US" sz="1200" dirty="0">
              <a:solidFill>
                <a:srgbClr val="000000"/>
              </a:solidFill>
              <a:effectLst/>
              <a:latin typeface="Cascadia Mono" panose="020B0609020000020004" pitchFamily="49" charset="0"/>
            </a:endParaRPr>
          </a:p>
          <a:p>
            <a:pPr>
              <a:buNone/>
            </a:pPr>
            <a:r>
              <a:rPr lang="en-US" sz="1200" dirty="0">
                <a:solidFill>
                  <a:srgbClr val="000000"/>
                </a:solidFill>
                <a:effectLst/>
                <a:latin typeface="Cascadia Mono" panose="020B0609020000020004" pitchFamily="49" charset="0"/>
              </a:rPr>
              <a:t>      </a:t>
            </a:r>
            <a:r>
              <a:rPr lang="en-US" sz="1200" dirty="0">
                <a:solidFill>
                  <a:srgbClr val="008000"/>
                </a:solidFill>
                <a:effectLst/>
                <a:latin typeface="Cascadia Mono" panose="020B0609020000020004" pitchFamily="49" charset="0"/>
              </a:rPr>
              <a:t>// robots.txt.  Return true if user is allowed to crawl the path.</a:t>
            </a:r>
            <a:endParaRPr lang="en-US" sz="1200" dirty="0">
              <a:solidFill>
                <a:srgbClr val="000000"/>
              </a:solidFill>
              <a:effectLst/>
              <a:latin typeface="Cascadia Mono" panose="020B0609020000020004" pitchFamily="49" charset="0"/>
            </a:endParaRPr>
          </a:p>
          <a:p>
            <a:pPr>
              <a:buNone/>
            </a:pPr>
            <a:r>
              <a:rPr lang="en-US" sz="1200" dirty="0">
                <a:solidFill>
                  <a:srgbClr val="000000"/>
                </a:solidFill>
                <a:effectLst/>
                <a:latin typeface="Cascadia Mono" panose="020B0609020000020004" pitchFamily="49" charset="0"/>
              </a:rPr>
              <a:t>      </a:t>
            </a:r>
            <a:r>
              <a:rPr lang="en-US" sz="1200" dirty="0">
                <a:solidFill>
                  <a:srgbClr val="008000"/>
                </a:solidFill>
                <a:effectLst/>
                <a:latin typeface="Cascadia Mono" panose="020B0609020000020004" pitchFamily="49" charset="0"/>
              </a:rPr>
              <a:t>// Optionally report any crawl delay.</a:t>
            </a:r>
            <a:endParaRPr lang="en-US" sz="1200" dirty="0">
              <a:solidFill>
                <a:srgbClr val="000000"/>
              </a:solidFill>
              <a:effectLst/>
              <a:latin typeface="Cascadia Mono" panose="020B0609020000020004" pitchFamily="49" charset="0"/>
            </a:endParaRPr>
          </a:p>
          <a:p>
            <a:pPr>
              <a:buNone/>
            </a:pPr>
            <a:endParaRPr lang="en-US" sz="1200" dirty="0">
              <a:solidFill>
                <a:srgbClr val="000000"/>
              </a:solidFill>
              <a:effectLst/>
              <a:latin typeface="Cascadia Mono" panose="020B0609020000020004" pitchFamily="49" charset="0"/>
            </a:endParaRPr>
          </a:p>
          <a:p>
            <a:pPr>
              <a:buNone/>
            </a:pPr>
            <a:r>
              <a:rPr lang="en-US" sz="1200" dirty="0">
                <a:solidFill>
                  <a:srgbClr val="000000"/>
                </a:solidFill>
                <a:effectLst/>
                <a:latin typeface="Cascadia Mono" panose="020B0609020000020004" pitchFamily="49" charset="0"/>
              </a:rPr>
              <a:t>      </a:t>
            </a:r>
            <a:r>
              <a:rPr lang="en-US" sz="1200" dirty="0">
                <a:solidFill>
                  <a:srgbClr val="0000FF"/>
                </a:solidFill>
                <a:effectLst/>
                <a:latin typeface="Cascadia Mono" panose="020B0609020000020004" pitchFamily="49" charset="0"/>
              </a:rPr>
              <a:t>bool</a:t>
            </a:r>
            <a:r>
              <a:rPr lang="en-US" sz="1200" dirty="0">
                <a:solidFill>
                  <a:srgbClr val="000000"/>
                </a:solidFill>
                <a:effectLst/>
                <a:latin typeface="Cascadia Mono" panose="020B0609020000020004" pitchFamily="49" charset="0"/>
              </a:rPr>
              <a:t> </a:t>
            </a:r>
            <a:r>
              <a:rPr lang="en-US" sz="1200" dirty="0" err="1">
                <a:solidFill>
                  <a:srgbClr val="000000"/>
                </a:solidFill>
                <a:effectLst/>
                <a:latin typeface="Cascadia Mono" panose="020B0609020000020004" pitchFamily="49" charset="0"/>
              </a:rPr>
              <a:t>PathAllowed</a:t>
            </a:r>
            <a:r>
              <a:rPr lang="en-US" sz="1200" dirty="0">
                <a:solidFill>
                  <a:srgbClr val="000000"/>
                </a:solidFill>
                <a:effectLst/>
                <a:latin typeface="Cascadia Mono" panose="020B0609020000020004" pitchFamily="49" charset="0"/>
              </a:rPr>
              <a:t>( </a:t>
            </a:r>
            <a:r>
              <a:rPr lang="en-US" sz="1200" dirty="0">
                <a:solidFill>
                  <a:srgbClr val="0000FF"/>
                </a:solidFill>
                <a:effectLst/>
                <a:latin typeface="Cascadia Mono" panose="020B0609020000020004" pitchFamily="49" charset="0"/>
              </a:rPr>
              <a:t>const</a:t>
            </a:r>
            <a:r>
              <a:rPr lang="en-US" sz="1200" dirty="0">
                <a:solidFill>
                  <a:srgbClr val="000000"/>
                </a:solidFill>
                <a:effectLst/>
                <a:latin typeface="Cascadia Mono" panose="020B0609020000020004" pitchFamily="49" charset="0"/>
              </a:rPr>
              <a:t> </a:t>
            </a:r>
            <a:r>
              <a:rPr lang="en-US" sz="1200" dirty="0">
                <a:solidFill>
                  <a:srgbClr val="2B91AF"/>
                </a:solidFill>
                <a:effectLst/>
                <a:latin typeface="Cascadia Mono" panose="020B0609020000020004" pitchFamily="49" charset="0"/>
              </a:rPr>
              <a:t>Utf8</a:t>
            </a:r>
            <a:r>
              <a:rPr lang="en-US" sz="1200" dirty="0">
                <a:solidFill>
                  <a:srgbClr val="000000"/>
                </a:solidFill>
                <a:effectLst/>
                <a:latin typeface="Cascadia Mono" panose="020B0609020000020004" pitchFamily="49" charset="0"/>
              </a:rPr>
              <a:t> *</a:t>
            </a:r>
            <a:r>
              <a:rPr lang="en-US" sz="1200" dirty="0">
                <a:solidFill>
                  <a:srgbClr val="808080"/>
                </a:solidFill>
                <a:effectLst/>
                <a:latin typeface="Cascadia Mono" panose="020B0609020000020004" pitchFamily="49" charset="0"/>
              </a:rPr>
              <a:t>user</a:t>
            </a:r>
            <a:r>
              <a:rPr lang="en-US" sz="1200" dirty="0">
                <a:solidFill>
                  <a:srgbClr val="000000"/>
                </a:solidFill>
                <a:effectLst/>
                <a:latin typeface="Cascadia Mono" panose="020B0609020000020004" pitchFamily="49" charset="0"/>
              </a:rPr>
              <a:t>, </a:t>
            </a:r>
            <a:r>
              <a:rPr lang="en-US" sz="1200" dirty="0">
                <a:solidFill>
                  <a:srgbClr val="0000FF"/>
                </a:solidFill>
                <a:effectLst/>
                <a:latin typeface="Cascadia Mono" panose="020B0609020000020004" pitchFamily="49" charset="0"/>
              </a:rPr>
              <a:t>const</a:t>
            </a:r>
            <a:r>
              <a:rPr lang="en-US" sz="1200" dirty="0">
                <a:solidFill>
                  <a:srgbClr val="000000"/>
                </a:solidFill>
                <a:effectLst/>
                <a:latin typeface="Cascadia Mono" panose="020B0609020000020004" pitchFamily="49" charset="0"/>
              </a:rPr>
              <a:t> </a:t>
            </a:r>
            <a:r>
              <a:rPr lang="en-US" sz="1200" dirty="0">
                <a:solidFill>
                  <a:srgbClr val="2B91AF"/>
                </a:solidFill>
                <a:effectLst/>
                <a:latin typeface="Cascadia Mono" panose="020B0609020000020004" pitchFamily="49" charset="0"/>
              </a:rPr>
              <a:t>Utf8</a:t>
            </a:r>
            <a:r>
              <a:rPr lang="en-US" sz="1200" dirty="0">
                <a:solidFill>
                  <a:srgbClr val="000000"/>
                </a:solidFill>
                <a:effectLst/>
                <a:latin typeface="Cascadia Mono" panose="020B0609020000020004" pitchFamily="49" charset="0"/>
              </a:rPr>
              <a:t> *</a:t>
            </a:r>
            <a:r>
              <a:rPr lang="en-US" sz="1200" dirty="0">
                <a:solidFill>
                  <a:srgbClr val="808080"/>
                </a:solidFill>
                <a:effectLst/>
                <a:latin typeface="Cascadia Mono" panose="020B0609020000020004" pitchFamily="49" charset="0"/>
              </a:rPr>
              <a:t>path</a:t>
            </a:r>
            <a:r>
              <a:rPr lang="en-US" sz="1200" dirty="0">
                <a:solidFill>
                  <a:srgbClr val="000000"/>
                </a:solidFill>
                <a:effectLst/>
                <a:latin typeface="Cascadia Mono" panose="020B0609020000020004" pitchFamily="49" charset="0"/>
              </a:rPr>
              <a:t>,</a:t>
            </a:r>
          </a:p>
          <a:p>
            <a:pPr>
              <a:buNone/>
            </a:pPr>
            <a:r>
              <a:rPr lang="en-US" sz="1200" dirty="0">
                <a:solidFill>
                  <a:srgbClr val="000000"/>
                </a:solidFill>
                <a:effectLst/>
                <a:latin typeface="Cascadia Mono" panose="020B0609020000020004" pitchFamily="49" charset="0"/>
              </a:rPr>
              <a:t>         </a:t>
            </a:r>
            <a:r>
              <a:rPr lang="en-US" sz="1200" dirty="0">
                <a:solidFill>
                  <a:srgbClr val="0000FF"/>
                </a:solidFill>
                <a:effectLst/>
                <a:latin typeface="Cascadia Mono" panose="020B0609020000020004" pitchFamily="49" charset="0"/>
              </a:rPr>
              <a:t>int</a:t>
            </a:r>
            <a:r>
              <a:rPr lang="en-US" sz="1200" dirty="0">
                <a:solidFill>
                  <a:srgbClr val="000000"/>
                </a:solidFill>
                <a:effectLst/>
                <a:latin typeface="Cascadia Mono" panose="020B0609020000020004" pitchFamily="49" charset="0"/>
              </a:rPr>
              <a:t> *</a:t>
            </a:r>
            <a:r>
              <a:rPr lang="en-US" sz="1200" dirty="0" err="1">
                <a:solidFill>
                  <a:srgbClr val="808080"/>
                </a:solidFill>
                <a:effectLst/>
                <a:latin typeface="Cascadia Mono" panose="020B0609020000020004" pitchFamily="49" charset="0"/>
              </a:rPr>
              <a:t>crawlDelay</a:t>
            </a:r>
            <a:r>
              <a:rPr lang="en-US" sz="1200" dirty="0">
                <a:solidFill>
                  <a:srgbClr val="000000"/>
                </a:solidFill>
                <a:effectLst/>
                <a:latin typeface="Cascadia Mono" panose="020B0609020000020004" pitchFamily="49" charset="0"/>
              </a:rPr>
              <a:t> = </a:t>
            </a:r>
            <a:r>
              <a:rPr lang="en-US" sz="1200" dirty="0">
                <a:solidFill>
                  <a:srgbClr val="0000FF"/>
                </a:solidFill>
                <a:effectLst/>
                <a:latin typeface="Cascadia Mono" panose="020B0609020000020004" pitchFamily="49" charset="0"/>
              </a:rPr>
              <a:t>nullptr</a:t>
            </a:r>
            <a:r>
              <a:rPr lang="en-US" sz="1200" dirty="0">
                <a:solidFill>
                  <a:srgbClr val="000000"/>
                </a:solidFill>
                <a:effectLst/>
                <a:latin typeface="Cascadia Mono" panose="020B0609020000020004" pitchFamily="49" charset="0"/>
              </a:rPr>
              <a:t>  );</a:t>
            </a:r>
          </a:p>
          <a:p>
            <a:pPr>
              <a:buNone/>
            </a:pPr>
            <a:endParaRPr lang="en-US" sz="1200" dirty="0">
              <a:solidFill>
                <a:srgbClr val="000000"/>
              </a:solidFill>
              <a:effectLst/>
              <a:latin typeface="Cascadia Mono" panose="020B0609020000020004" pitchFamily="49" charset="0"/>
            </a:endParaRPr>
          </a:p>
          <a:p>
            <a:pPr>
              <a:buNone/>
            </a:pPr>
            <a:r>
              <a:rPr lang="en-US" sz="1200" dirty="0">
                <a:solidFill>
                  <a:srgbClr val="000000"/>
                </a:solidFill>
                <a:effectLst/>
                <a:latin typeface="Cascadia Mono" panose="020B0609020000020004" pitchFamily="49" charset="0"/>
              </a:rPr>
              <a:t>      </a:t>
            </a:r>
            <a:r>
              <a:rPr lang="en-US" sz="1200" dirty="0">
                <a:solidFill>
                  <a:srgbClr val="008000"/>
                </a:solidFill>
                <a:effectLst/>
                <a:latin typeface="Cascadia Mono" panose="020B0609020000020004" pitchFamily="49" charset="0"/>
              </a:rPr>
              <a:t>// Get the list of paths specified in any Sitemap statements.</a:t>
            </a:r>
            <a:endParaRPr lang="en-US" sz="1200" dirty="0">
              <a:solidFill>
                <a:srgbClr val="000000"/>
              </a:solidFill>
              <a:effectLst/>
              <a:latin typeface="Cascadia Mono" panose="020B0609020000020004" pitchFamily="49" charset="0"/>
            </a:endParaRPr>
          </a:p>
          <a:p>
            <a:pPr>
              <a:buNone/>
            </a:pPr>
            <a:endParaRPr lang="en-US" sz="1200" dirty="0">
              <a:solidFill>
                <a:srgbClr val="000000"/>
              </a:solidFill>
              <a:effectLst/>
              <a:latin typeface="Cascadia Mono" panose="020B0609020000020004" pitchFamily="49" charset="0"/>
            </a:endParaRPr>
          </a:p>
          <a:p>
            <a:pPr>
              <a:buNone/>
            </a:pPr>
            <a:r>
              <a:rPr lang="en-US" sz="1200" dirty="0">
                <a:solidFill>
                  <a:srgbClr val="000000"/>
                </a:solidFill>
                <a:effectLst/>
                <a:latin typeface="Cascadia Mono" panose="020B0609020000020004" pitchFamily="49" charset="0"/>
              </a:rPr>
              <a:t>      std::</a:t>
            </a:r>
            <a:r>
              <a:rPr lang="en-US" sz="1200" dirty="0">
                <a:solidFill>
                  <a:srgbClr val="2B91AF"/>
                </a:solidFill>
                <a:effectLst/>
                <a:latin typeface="Cascadia Mono" panose="020B0609020000020004" pitchFamily="49" charset="0"/>
              </a:rPr>
              <a:t>vector</a:t>
            </a:r>
            <a:r>
              <a:rPr lang="en-US" sz="1200" dirty="0">
                <a:solidFill>
                  <a:srgbClr val="000000"/>
                </a:solidFill>
                <a:effectLst/>
                <a:latin typeface="Cascadia Mono" panose="020B0609020000020004" pitchFamily="49" charset="0"/>
              </a:rPr>
              <a:t>&lt; std::</a:t>
            </a:r>
            <a:r>
              <a:rPr lang="en-US" sz="1200" dirty="0">
                <a:solidFill>
                  <a:srgbClr val="2B91AF"/>
                </a:solidFill>
                <a:effectLst/>
                <a:latin typeface="Cascadia Mono" panose="020B0609020000020004" pitchFamily="49" charset="0"/>
              </a:rPr>
              <a:t>string</a:t>
            </a:r>
            <a:r>
              <a:rPr lang="en-US" sz="1200" dirty="0">
                <a:solidFill>
                  <a:srgbClr val="000000"/>
                </a:solidFill>
                <a:effectLst/>
                <a:latin typeface="Cascadia Mono" panose="020B0609020000020004" pitchFamily="49" charset="0"/>
              </a:rPr>
              <a:t> &gt; Sitemap( );</a:t>
            </a:r>
          </a:p>
          <a:p>
            <a:pPr>
              <a:buNone/>
            </a:pPr>
            <a:r>
              <a:rPr lang="en-US" sz="1200" dirty="0">
                <a:solidFill>
                  <a:srgbClr val="000000"/>
                </a:solidFill>
                <a:effectLst/>
                <a:latin typeface="Cascadia Mono" panose="020B0609020000020004" pitchFamily="49" charset="0"/>
              </a:rPr>
              <a:t>   };</a:t>
            </a:r>
          </a:p>
        </p:txBody>
      </p:sp>
    </p:spTree>
    <p:extLst>
      <p:ext uri="{BB962C8B-B14F-4D97-AF65-F5344CB8AC3E}">
        <p14:creationId xmlns:p14="http://schemas.microsoft.com/office/powerpoint/2010/main" val="32319900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0772E4-3DAD-A0A5-9D14-3CA93DE4DF15}"/>
              </a:ext>
            </a:extLst>
          </p:cNvPr>
          <p:cNvSpPr>
            <a:spLocks noGrp="1"/>
          </p:cNvSpPr>
          <p:nvPr>
            <p:ph type="title"/>
          </p:nvPr>
        </p:nvSpPr>
        <p:spPr/>
        <p:txBody>
          <a:bodyPr/>
          <a:lstStyle/>
          <a:p>
            <a:r>
              <a:rPr lang="en-US" dirty="0"/>
              <a:t>tee shirts</a:t>
            </a:r>
          </a:p>
        </p:txBody>
      </p:sp>
      <p:sp>
        <p:nvSpPr>
          <p:cNvPr id="3" name="Content Placeholder 2">
            <a:extLst>
              <a:ext uri="{FF2B5EF4-FFF2-40B4-BE49-F238E27FC236}">
                <a16:creationId xmlns:a16="http://schemas.microsoft.com/office/drawing/2014/main" id="{DFF4D340-35BD-54A7-7BF9-EF1CF1C05145}"/>
              </a:ext>
            </a:extLst>
          </p:cNvPr>
          <p:cNvSpPr>
            <a:spLocks noGrp="1"/>
          </p:cNvSpPr>
          <p:nvPr>
            <p:ph idx="1"/>
          </p:nvPr>
        </p:nvSpPr>
        <p:spPr>
          <a:xfrm>
            <a:off x="457200" y="1600200"/>
            <a:ext cx="2928730" cy="4525963"/>
          </a:xfrm>
        </p:spPr>
        <p:txBody>
          <a:bodyPr>
            <a:normAutofit/>
          </a:bodyPr>
          <a:lstStyle/>
          <a:p>
            <a:r>
              <a:rPr lang="en-US" sz="2000" dirty="0"/>
              <a:t>We are very close to announcing the tee shirt.</a:t>
            </a:r>
          </a:p>
          <a:p>
            <a:r>
              <a:rPr lang="en-US" sz="2000" dirty="0"/>
              <a:t>It’s now a yellow octopus on a faded cream color shirt.</a:t>
            </a:r>
          </a:p>
          <a:p>
            <a:r>
              <a:rPr lang="en-US" sz="2000" dirty="0"/>
              <a:t>You’ll order and pay online but then they’ll print and ship them at once</a:t>
            </a:r>
          </a:p>
        </p:txBody>
      </p:sp>
      <p:sp>
        <p:nvSpPr>
          <p:cNvPr id="4" name="Slide Number Placeholder 3">
            <a:extLst>
              <a:ext uri="{FF2B5EF4-FFF2-40B4-BE49-F238E27FC236}">
                <a16:creationId xmlns:a16="http://schemas.microsoft.com/office/drawing/2014/main" id="{3235EF0B-1D08-1D94-165D-17E2629F21C0}"/>
              </a:ext>
            </a:extLst>
          </p:cNvPr>
          <p:cNvSpPr>
            <a:spLocks noGrp="1"/>
          </p:cNvSpPr>
          <p:nvPr>
            <p:ph type="sldNum" sz="quarter" idx="12"/>
          </p:nvPr>
        </p:nvSpPr>
        <p:spPr/>
        <p:txBody>
          <a:bodyPr/>
          <a:lstStyle/>
          <a:p>
            <a:fld id="{F8D59B09-23C8-46BA-B508-CE17BADF421E}" type="slidenum">
              <a:rPr lang="en-US" smtClean="0"/>
              <a:pPr/>
              <a:t>6</a:t>
            </a:fld>
            <a:endParaRPr lang="en-US"/>
          </a:p>
        </p:txBody>
      </p:sp>
      <p:pic>
        <p:nvPicPr>
          <p:cNvPr id="8" name="Picture 7">
            <a:extLst>
              <a:ext uri="{FF2B5EF4-FFF2-40B4-BE49-F238E27FC236}">
                <a16:creationId xmlns:a16="http://schemas.microsoft.com/office/drawing/2014/main" id="{A1B923B0-CCFC-B06C-7DA8-B2EEEA27A4D0}"/>
              </a:ext>
            </a:extLst>
          </p:cNvPr>
          <p:cNvPicPr>
            <a:picLocks noChangeAspect="1"/>
          </p:cNvPicPr>
          <p:nvPr/>
        </p:nvPicPr>
        <p:blipFill>
          <a:blip r:embed="rId2"/>
          <a:stretch>
            <a:fillRect/>
          </a:stretch>
        </p:blipFill>
        <p:spPr>
          <a:xfrm>
            <a:off x="3902765" y="1529887"/>
            <a:ext cx="4784035" cy="4707947"/>
          </a:xfrm>
          <a:prstGeom prst="rect">
            <a:avLst/>
          </a:prstGeom>
        </p:spPr>
      </p:pic>
    </p:spTree>
    <p:extLst>
      <p:ext uri="{BB962C8B-B14F-4D97-AF65-F5344CB8AC3E}">
        <p14:creationId xmlns:p14="http://schemas.microsoft.com/office/powerpoint/2010/main" val="9804200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D0B2F6-BFCD-0CE7-B0A3-AFF0E787A1F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54CC07D-FB40-CC72-DDAC-EE01F4F2D982}"/>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BAE4B1E2-EB33-8E12-7A46-BDAEA7B626A2}"/>
              </a:ext>
            </a:extLst>
          </p:cNvPr>
          <p:cNvSpPr>
            <a:spLocks noGrp="1"/>
          </p:cNvSpPr>
          <p:nvPr>
            <p:ph idx="1"/>
          </p:nvPr>
        </p:nvSpPr>
        <p:spPr/>
        <p:txBody>
          <a:bodyPr>
            <a:normAutofit/>
          </a:bodyPr>
          <a:lstStyle/>
          <a:p>
            <a:pPr marL="514350" indent="-514350">
              <a:buFont typeface="+mj-lt"/>
              <a:buAutoNum type="arabicPeriod"/>
            </a:pPr>
            <a:r>
              <a:rPr lang="en-US" dirty="0">
                <a:solidFill>
                  <a:schemeClr val="bg1">
                    <a:lumMod val="65000"/>
                  </a:schemeClr>
                </a:solidFill>
              </a:rPr>
              <a:t>details</a:t>
            </a:r>
          </a:p>
          <a:p>
            <a:pPr marL="514350" indent="-514350">
              <a:buFont typeface="+mj-lt"/>
              <a:buAutoNum type="arabicPeriod"/>
            </a:pPr>
            <a:r>
              <a:rPr lang="en-US" dirty="0">
                <a:solidFill>
                  <a:srgbClr val="C00000"/>
                </a:solidFill>
              </a:rPr>
              <a:t>ranking</a:t>
            </a:r>
          </a:p>
          <a:p>
            <a:pPr marL="514350" indent="-514350">
              <a:buFont typeface="+mj-lt"/>
              <a:buAutoNum type="arabicPeriod"/>
            </a:pPr>
            <a:endParaRPr lang="en-US" dirty="0"/>
          </a:p>
        </p:txBody>
      </p:sp>
      <p:sp>
        <p:nvSpPr>
          <p:cNvPr id="4" name="Slide Number Placeholder 3">
            <a:extLst>
              <a:ext uri="{FF2B5EF4-FFF2-40B4-BE49-F238E27FC236}">
                <a16:creationId xmlns:a16="http://schemas.microsoft.com/office/drawing/2014/main" id="{DC93A3DE-87E1-0EEC-3094-577C1575E0D5}"/>
              </a:ext>
            </a:extLst>
          </p:cNvPr>
          <p:cNvSpPr>
            <a:spLocks noGrp="1"/>
          </p:cNvSpPr>
          <p:nvPr>
            <p:ph type="sldNum" sz="quarter" idx="12"/>
          </p:nvPr>
        </p:nvSpPr>
        <p:spPr/>
        <p:txBody>
          <a:bodyPr/>
          <a:lstStyle/>
          <a:p>
            <a:fld id="{F8D59B09-23C8-46BA-B508-CE17BADF421E}" type="slidenum">
              <a:rPr lang="en-US" smtClean="0"/>
              <a:pPr/>
              <a:t>7</a:t>
            </a:fld>
            <a:endParaRPr lang="en-US"/>
          </a:p>
        </p:txBody>
      </p:sp>
    </p:spTree>
    <p:extLst>
      <p:ext uri="{BB962C8B-B14F-4D97-AF65-F5344CB8AC3E}">
        <p14:creationId xmlns:p14="http://schemas.microsoft.com/office/powerpoint/2010/main" val="19979992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6CF93E-2510-0385-F0F3-C6BAD96DAE6C}"/>
              </a:ext>
            </a:extLst>
          </p:cNvPr>
          <p:cNvSpPr>
            <a:spLocks noGrp="1"/>
          </p:cNvSpPr>
          <p:nvPr>
            <p:ph type="title"/>
          </p:nvPr>
        </p:nvSpPr>
        <p:spPr/>
        <p:txBody>
          <a:bodyPr/>
          <a:lstStyle/>
          <a:p>
            <a:r>
              <a:rPr lang="en-US" dirty="0"/>
              <a:t>the problem</a:t>
            </a:r>
          </a:p>
        </p:txBody>
      </p:sp>
      <p:sp>
        <p:nvSpPr>
          <p:cNvPr id="3" name="Content Placeholder 2">
            <a:extLst>
              <a:ext uri="{FF2B5EF4-FFF2-40B4-BE49-F238E27FC236}">
                <a16:creationId xmlns:a16="http://schemas.microsoft.com/office/drawing/2014/main" id="{6409F3D3-6EB5-B1DD-EAB1-3BB8C900C11F}"/>
              </a:ext>
            </a:extLst>
          </p:cNvPr>
          <p:cNvSpPr>
            <a:spLocks noGrp="1"/>
          </p:cNvSpPr>
          <p:nvPr>
            <p:ph idx="1"/>
          </p:nvPr>
        </p:nvSpPr>
        <p:spPr/>
        <p:txBody>
          <a:bodyPr/>
          <a:lstStyle/>
          <a:p>
            <a:r>
              <a:rPr lang="en-US" dirty="0"/>
              <a:t>For any given query, matching pages likely fall into a pyramidal distribution.</a:t>
            </a:r>
          </a:p>
          <a:p>
            <a:pPr marL="457200" indent="-457200">
              <a:buFont typeface="+mj-lt"/>
              <a:buAutoNum type="arabicPeriod"/>
            </a:pPr>
            <a:r>
              <a:rPr lang="en-US" dirty="0"/>
              <a:t>A small number of really good ones.</a:t>
            </a:r>
          </a:p>
          <a:p>
            <a:pPr marL="457200" indent="-457200">
              <a:buFont typeface="+mj-lt"/>
              <a:buAutoNum type="arabicPeriod"/>
            </a:pPr>
            <a:r>
              <a:rPr lang="en-US" dirty="0"/>
              <a:t>More that are of middling quality, and</a:t>
            </a:r>
          </a:p>
          <a:p>
            <a:pPr marL="457200" indent="-457200">
              <a:buFont typeface="+mj-lt"/>
              <a:buAutoNum type="arabicPeriod"/>
            </a:pPr>
            <a:r>
              <a:rPr lang="en-US" dirty="0"/>
              <a:t>An enormous number that are terrible. </a:t>
            </a:r>
          </a:p>
        </p:txBody>
      </p:sp>
      <p:sp>
        <p:nvSpPr>
          <p:cNvPr id="4" name="Slide Number Placeholder 3">
            <a:extLst>
              <a:ext uri="{FF2B5EF4-FFF2-40B4-BE49-F238E27FC236}">
                <a16:creationId xmlns:a16="http://schemas.microsoft.com/office/drawing/2014/main" id="{5A1B67C6-AF0F-F8C3-3A90-5C8C914A0890}"/>
              </a:ext>
            </a:extLst>
          </p:cNvPr>
          <p:cNvSpPr>
            <a:spLocks noGrp="1"/>
          </p:cNvSpPr>
          <p:nvPr>
            <p:ph type="sldNum" sz="quarter" idx="12"/>
          </p:nvPr>
        </p:nvSpPr>
        <p:spPr/>
        <p:txBody>
          <a:bodyPr/>
          <a:lstStyle/>
          <a:p>
            <a:fld id="{F8D59B09-23C8-46BA-B508-CE17BADF421E}" type="slidenum">
              <a:rPr lang="en-US" smtClean="0"/>
              <a:pPr/>
              <a:t>8</a:t>
            </a:fld>
            <a:endParaRPr lang="en-US"/>
          </a:p>
        </p:txBody>
      </p:sp>
    </p:spTree>
    <p:extLst>
      <p:ext uri="{BB962C8B-B14F-4D97-AF65-F5344CB8AC3E}">
        <p14:creationId xmlns:p14="http://schemas.microsoft.com/office/powerpoint/2010/main" val="12970570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46E0AD-81AC-4389-827E-0FF984369B51}"/>
              </a:ext>
            </a:extLst>
          </p:cNvPr>
          <p:cNvSpPr>
            <a:spLocks noGrp="1"/>
          </p:cNvSpPr>
          <p:nvPr>
            <p:ph type="title"/>
          </p:nvPr>
        </p:nvSpPr>
        <p:spPr/>
        <p:txBody>
          <a:bodyPr/>
          <a:lstStyle/>
          <a:p>
            <a:r>
              <a:rPr lang="en-US" dirty="0"/>
              <a:t>ranking</a:t>
            </a:r>
          </a:p>
        </p:txBody>
      </p:sp>
      <p:sp>
        <p:nvSpPr>
          <p:cNvPr id="3" name="Content Placeholder 2">
            <a:extLst>
              <a:ext uri="{FF2B5EF4-FFF2-40B4-BE49-F238E27FC236}">
                <a16:creationId xmlns:a16="http://schemas.microsoft.com/office/drawing/2014/main" id="{08372B30-7977-4CE8-8E50-B4622A34AFA7}"/>
              </a:ext>
            </a:extLst>
          </p:cNvPr>
          <p:cNvSpPr>
            <a:spLocks noGrp="1"/>
          </p:cNvSpPr>
          <p:nvPr>
            <p:ph idx="1"/>
          </p:nvPr>
        </p:nvSpPr>
        <p:spPr>
          <a:xfrm>
            <a:off x="914400" y="1600201"/>
            <a:ext cx="7315200" cy="4280338"/>
          </a:xfrm>
        </p:spPr>
        <p:txBody>
          <a:bodyPr>
            <a:normAutofit/>
          </a:bodyPr>
          <a:lstStyle/>
          <a:p>
            <a:pPr marL="0" indent="0">
              <a:spcBef>
                <a:spcPts val="1600"/>
              </a:spcBef>
              <a:buNone/>
            </a:pPr>
            <a:r>
              <a:rPr lang="en-US" sz="2400" dirty="0"/>
              <a:t>Objective is to order pages the same way a human would do using software.</a:t>
            </a:r>
          </a:p>
          <a:p>
            <a:pPr marL="0" indent="0">
              <a:spcBef>
                <a:spcPts val="1600"/>
              </a:spcBef>
              <a:buNone/>
            </a:pPr>
            <a:r>
              <a:rPr lang="en-US" sz="2400" dirty="0"/>
              <a:t>Do a calculation based on what's known about:</a:t>
            </a:r>
          </a:p>
          <a:p>
            <a:pPr marL="914400" indent="-514350">
              <a:spcBef>
                <a:spcPts val="1600"/>
              </a:spcBef>
              <a:buAutoNum type="arabicPeriod"/>
            </a:pPr>
            <a:r>
              <a:rPr lang="en-US" sz="2400" dirty="0"/>
              <a:t>All the documents and words in the index.</a:t>
            </a:r>
          </a:p>
          <a:p>
            <a:pPr marL="914400" indent="-514350">
              <a:spcBef>
                <a:spcPts val="800"/>
              </a:spcBef>
              <a:buAutoNum type="arabicPeriod"/>
            </a:pPr>
            <a:r>
              <a:rPr lang="en-US" dirty="0"/>
              <a:t>A matching </a:t>
            </a:r>
            <a:r>
              <a:rPr lang="en-US" sz="2400" dirty="0"/>
              <a:t>page.</a:t>
            </a:r>
          </a:p>
          <a:p>
            <a:pPr marL="914400" indent="-514350">
              <a:spcBef>
                <a:spcPts val="800"/>
              </a:spcBef>
              <a:buAutoNum type="arabicPeriod"/>
            </a:pPr>
            <a:r>
              <a:rPr lang="en-US" sz="2400" dirty="0"/>
              <a:t>Match between the query and the page.</a:t>
            </a:r>
            <a:endParaRPr lang="en-US" dirty="0"/>
          </a:p>
        </p:txBody>
      </p:sp>
    </p:spTree>
    <p:extLst>
      <p:ext uri="{BB962C8B-B14F-4D97-AF65-F5344CB8AC3E}">
        <p14:creationId xmlns:p14="http://schemas.microsoft.com/office/powerpoint/2010/main" val="15445454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DED424-C953-3E50-336F-44ECEFF8E354}"/>
              </a:ext>
            </a:extLst>
          </p:cNvPr>
          <p:cNvSpPr>
            <a:spLocks noGrp="1"/>
          </p:cNvSpPr>
          <p:nvPr>
            <p:ph type="title"/>
          </p:nvPr>
        </p:nvSpPr>
        <p:spPr/>
        <p:txBody>
          <a:bodyPr/>
          <a:lstStyle/>
          <a:p>
            <a:r>
              <a:rPr lang="en-US" dirty="0"/>
              <a:t>ranking</a:t>
            </a:r>
          </a:p>
        </p:txBody>
      </p:sp>
      <p:sp>
        <p:nvSpPr>
          <p:cNvPr id="3" name="Content Placeholder 2">
            <a:extLst>
              <a:ext uri="{FF2B5EF4-FFF2-40B4-BE49-F238E27FC236}">
                <a16:creationId xmlns:a16="http://schemas.microsoft.com/office/drawing/2014/main" id="{DA360FB5-6947-8665-5438-01762B8D96C3}"/>
              </a:ext>
            </a:extLst>
          </p:cNvPr>
          <p:cNvSpPr>
            <a:spLocks noGrp="1"/>
          </p:cNvSpPr>
          <p:nvPr>
            <p:ph idx="1"/>
          </p:nvPr>
        </p:nvSpPr>
        <p:spPr/>
        <p:txBody>
          <a:bodyPr/>
          <a:lstStyle/>
          <a:p>
            <a:r>
              <a:rPr lang="en-US" dirty="0"/>
              <a:t>This has to be done without knowing:</a:t>
            </a:r>
          </a:p>
          <a:p>
            <a:pPr marL="919163" lvl="1" indent="-457200">
              <a:spcBef>
                <a:spcPts val="600"/>
              </a:spcBef>
              <a:buFont typeface="+mj-lt"/>
              <a:buAutoNum type="arabicPeriod"/>
            </a:pPr>
            <a:r>
              <a:rPr lang="en-US" dirty="0"/>
              <a:t>How many other pages match,</a:t>
            </a:r>
          </a:p>
          <a:p>
            <a:pPr marL="919163" lvl="1" indent="-457200">
              <a:spcBef>
                <a:spcPts val="600"/>
              </a:spcBef>
              <a:buFont typeface="+mj-lt"/>
              <a:buAutoNum type="arabicPeriod"/>
            </a:pPr>
            <a:r>
              <a:rPr lang="en-US" dirty="0"/>
              <a:t>What they look like,</a:t>
            </a:r>
          </a:p>
          <a:p>
            <a:pPr marL="919163" lvl="1" indent="-457200">
              <a:spcBef>
                <a:spcPts val="600"/>
              </a:spcBef>
              <a:buFont typeface="+mj-lt"/>
              <a:buAutoNum type="arabicPeriod"/>
            </a:pPr>
            <a:r>
              <a:rPr lang="en-US" dirty="0"/>
              <a:t>Or even if they exist.</a:t>
            </a:r>
          </a:p>
          <a:p>
            <a:r>
              <a:rPr lang="en-US" dirty="0"/>
              <a:t>It must also be reasonably consistent across individual nodes  to allow the results from different nodes to be compared and merged. </a:t>
            </a:r>
          </a:p>
        </p:txBody>
      </p:sp>
      <p:sp>
        <p:nvSpPr>
          <p:cNvPr id="4" name="Slide Number Placeholder 3">
            <a:extLst>
              <a:ext uri="{FF2B5EF4-FFF2-40B4-BE49-F238E27FC236}">
                <a16:creationId xmlns:a16="http://schemas.microsoft.com/office/drawing/2014/main" id="{E8267EF6-DF5C-B5DC-FB07-FD95BBA331C4}"/>
              </a:ext>
            </a:extLst>
          </p:cNvPr>
          <p:cNvSpPr>
            <a:spLocks noGrp="1"/>
          </p:cNvSpPr>
          <p:nvPr>
            <p:ph type="sldNum" sz="quarter" idx="12"/>
          </p:nvPr>
        </p:nvSpPr>
        <p:spPr/>
        <p:txBody>
          <a:bodyPr/>
          <a:lstStyle/>
          <a:p>
            <a:fld id="{F8D59B09-23C8-46BA-B508-CE17BADF421E}" type="slidenum">
              <a:rPr lang="en-US" smtClean="0"/>
              <a:pPr/>
              <a:t>10</a:t>
            </a:fld>
            <a:endParaRPr lang="en-US"/>
          </a:p>
        </p:txBody>
      </p:sp>
    </p:spTree>
    <p:extLst>
      <p:ext uri="{BB962C8B-B14F-4D97-AF65-F5344CB8AC3E}">
        <p14:creationId xmlns:p14="http://schemas.microsoft.com/office/powerpoint/2010/main" val="17276923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6463A40-B7E9-486B-85E6-36FF1C12337E}"/>
              </a:ext>
            </a:extLst>
          </p:cNvPr>
          <p:cNvSpPr/>
          <p:nvPr/>
        </p:nvSpPr>
        <p:spPr>
          <a:xfrm>
            <a:off x="969579" y="1568667"/>
            <a:ext cx="7204841" cy="3272691"/>
          </a:xfrm>
          <a:prstGeom prst="rect">
            <a:avLst/>
          </a:prstGeom>
        </p:spPr>
        <p:txBody>
          <a:bodyPr wrap="square">
            <a:spAutoFit/>
          </a:bodyPr>
          <a:lstStyle/>
          <a:p>
            <a:pPr marL="457200" indent="-457200">
              <a:spcBef>
                <a:spcPts val="1600"/>
              </a:spcBef>
              <a:buFont typeface="+mj-lt"/>
              <a:buAutoNum type="arabicPeriod"/>
            </a:pPr>
            <a:r>
              <a:rPr lang="en-US" sz="2000" dirty="0"/>
              <a:t>The rank value should obey the desired ordering relationship, that a better page will get a better score.</a:t>
            </a:r>
          </a:p>
          <a:p>
            <a:pPr marL="457200" indent="-457200">
              <a:spcBef>
                <a:spcPts val="1600"/>
              </a:spcBef>
              <a:buFont typeface="+mj-lt"/>
              <a:buAutoNum type="arabicPeriod"/>
            </a:pPr>
            <a:r>
              <a:rPr lang="en-US" sz="2000" dirty="0"/>
              <a:t>Since search engines typically broadcast a query to a large number of machines with differing fractions of the web and then combine the results, the calculation should be consistent even though the samples might be a little different.</a:t>
            </a:r>
          </a:p>
          <a:p>
            <a:pPr marL="457200" indent="-457200">
              <a:spcBef>
                <a:spcPts val="1600"/>
              </a:spcBef>
              <a:buFont typeface="+mj-lt"/>
              <a:buAutoNum type="arabicPeriod"/>
            </a:pPr>
            <a:r>
              <a:rPr lang="en-US" sz="2000" dirty="0"/>
              <a:t>Beyond ordering, the value is otherwise meaningless:  If page A's rank is twice that of page B, it does not mean that A is twice as good as B.</a:t>
            </a:r>
          </a:p>
        </p:txBody>
      </p:sp>
      <p:sp>
        <p:nvSpPr>
          <p:cNvPr id="3" name="Title 1">
            <a:extLst>
              <a:ext uri="{FF2B5EF4-FFF2-40B4-BE49-F238E27FC236}">
                <a16:creationId xmlns:a16="http://schemas.microsoft.com/office/drawing/2014/main" id="{9032E513-7BC6-453F-A286-E2E19CFAC704}"/>
              </a:ext>
            </a:extLst>
          </p:cNvPr>
          <p:cNvSpPr txBox="1">
            <a:spLocks/>
          </p:cNvSpPr>
          <p:nvPr/>
        </p:nvSpPr>
        <p:spPr>
          <a:xfrm>
            <a:off x="457200" y="274638"/>
            <a:ext cx="8229600" cy="1143000"/>
          </a:xfrm>
          <a:prstGeom prst="rect">
            <a:avLst/>
          </a:prstGeom>
        </p:spPr>
        <p:txBody>
          <a:bodyPr anchor="ct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dirty="0"/>
              <a:t>ranking</a:t>
            </a:r>
          </a:p>
        </p:txBody>
      </p:sp>
    </p:spTree>
    <p:extLst>
      <p:ext uri="{BB962C8B-B14F-4D97-AF65-F5344CB8AC3E}">
        <p14:creationId xmlns:p14="http://schemas.microsoft.com/office/powerpoint/2010/main" val="30448027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19200" y="1600200"/>
            <a:ext cx="7467600" cy="4525963"/>
          </a:xfrm>
        </p:spPr>
        <p:txBody>
          <a:bodyPr>
            <a:normAutofit/>
          </a:bodyPr>
          <a:lstStyle/>
          <a:p>
            <a:pPr marL="0" indent="0">
              <a:buNone/>
            </a:pPr>
            <a:r>
              <a:rPr lang="en-US" sz="2400" dirty="0"/>
              <a:t>Only two ways to get better at ranking:</a:t>
            </a:r>
          </a:p>
          <a:p>
            <a:pPr marL="0" indent="0">
              <a:buNone/>
            </a:pPr>
            <a:endParaRPr lang="en-US" sz="2400" dirty="0"/>
          </a:p>
          <a:p>
            <a:pPr marL="514350" indent="-514350">
              <a:buFont typeface="+mj-lt"/>
              <a:buAutoNum type="arabicPeriod"/>
            </a:pPr>
            <a:r>
              <a:rPr lang="en-US" sz="2400" dirty="0"/>
              <a:t>Have more or better information.</a:t>
            </a:r>
          </a:p>
          <a:p>
            <a:pPr marL="514350" indent="-514350">
              <a:buFont typeface="+mj-lt"/>
              <a:buAutoNum type="arabicPeriod"/>
            </a:pPr>
            <a:r>
              <a:rPr lang="en-US" sz="2400" dirty="0"/>
              <a:t>Make better use of it.</a:t>
            </a:r>
          </a:p>
        </p:txBody>
      </p:sp>
    </p:spTree>
    <p:extLst>
      <p:ext uri="{BB962C8B-B14F-4D97-AF65-F5344CB8AC3E}">
        <p14:creationId xmlns:p14="http://schemas.microsoft.com/office/powerpoint/2010/main" val="24179515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static vs. dynamic rank</a:t>
            </a:r>
          </a:p>
        </p:txBody>
      </p:sp>
      <p:sp>
        <p:nvSpPr>
          <p:cNvPr id="3" name="Content Placeholder 2"/>
          <p:cNvSpPr>
            <a:spLocks noGrp="1"/>
          </p:cNvSpPr>
          <p:nvPr>
            <p:ph idx="1"/>
          </p:nvPr>
        </p:nvSpPr>
        <p:spPr/>
        <p:txBody>
          <a:bodyPr>
            <a:normAutofit/>
          </a:bodyPr>
          <a:lstStyle/>
          <a:p>
            <a:pPr marL="1828800" indent="-1828800">
              <a:spcBef>
                <a:spcPts val="1600"/>
              </a:spcBef>
              <a:buNone/>
            </a:pPr>
            <a:r>
              <a:rPr lang="en-US" sz="2400" i="1" dirty="0">
                <a:solidFill>
                  <a:srgbClr val="FF0000"/>
                </a:solidFill>
              </a:rPr>
              <a:t>Static</a:t>
            </a:r>
            <a:r>
              <a:rPr lang="en-US" sz="2400" dirty="0"/>
              <a:t>	Quality of the page independent of the query, e.g., PageRank, length of the URL, title or page, domain (.</a:t>
            </a:r>
            <a:r>
              <a:rPr lang="en-US" sz="2400" dirty="0" err="1"/>
              <a:t>gov</a:t>
            </a:r>
            <a:r>
              <a:rPr lang="en-US" sz="2400" dirty="0"/>
              <a:t> or .</a:t>
            </a:r>
            <a:r>
              <a:rPr lang="en-US" sz="2400" dirty="0" err="1"/>
              <a:t>edu</a:t>
            </a:r>
            <a:r>
              <a:rPr lang="en-US" sz="2400" dirty="0"/>
              <a:t> vs. .biz), whether it contains images, pornographic content, etc.</a:t>
            </a:r>
          </a:p>
          <a:p>
            <a:pPr marL="1828800" indent="-1828800">
              <a:spcBef>
                <a:spcPts val="1600"/>
              </a:spcBef>
              <a:buNone/>
            </a:pPr>
            <a:r>
              <a:rPr lang="en-US" sz="2400" i="1" dirty="0">
                <a:solidFill>
                  <a:srgbClr val="FF0000"/>
                </a:solidFill>
              </a:rPr>
              <a:t>Dynamic</a:t>
            </a:r>
            <a:r>
              <a:rPr lang="en-US" sz="2400" dirty="0"/>
              <a:t>	Quality of a page as possible result for a specific query considering both static rank and the quality of the match between the query and the page.</a:t>
            </a:r>
          </a:p>
        </p:txBody>
      </p:sp>
    </p:spTree>
    <p:extLst>
      <p:ext uri="{BB962C8B-B14F-4D97-AF65-F5344CB8AC3E}">
        <p14:creationId xmlns:p14="http://schemas.microsoft.com/office/powerpoint/2010/main" val="14686211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466B1B-A5F0-4A1B-99D7-0624ED902436}"/>
              </a:ext>
            </a:extLst>
          </p:cNvPr>
          <p:cNvSpPr>
            <a:spLocks noGrp="1"/>
          </p:cNvSpPr>
          <p:nvPr>
            <p:ph type="title"/>
          </p:nvPr>
        </p:nvSpPr>
        <p:spPr/>
        <p:txBody>
          <a:bodyPr/>
          <a:lstStyle/>
          <a:p>
            <a:r>
              <a:rPr lang="en-US" dirty="0"/>
              <a:t>static rank</a:t>
            </a:r>
          </a:p>
        </p:txBody>
      </p:sp>
      <p:sp>
        <p:nvSpPr>
          <p:cNvPr id="3" name="Content Placeholder 2">
            <a:extLst>
              <a:ext uri="{FF2B5EF4-FFF2-40B4-BE49-F238E27FC236}">
                <a16:creationId xmlns:a16="http://schemas.microsoft.com/office/drawing/2014/main" id="{64D9A772-97A3-4300-BD46-4075D91C932D}"/>
              </a:ext>
            </a:extLst>
          </p:cNvPr>
          <p:cNvSpPr>
            <a:spLocks noGrp="1"/>
          </p:cNvSpPr>
          <p:nvPr>
            <p:ph idx="1"/>
          </p:nvPr>
        </p:nvSpPr>
        <p:spPr/>
        <p:txBody>
          <a:bodyPr>
            <a:normAutofit/>
          </a:bodyPr>
          <a:lstStyle/>
          <a:p>
            <a:pPr marL="0" indent="0">
              <a:buNone/>
            </a:pPr>
            <a:r>
              <a:rPr lang="en-US" sz="2400" dirty="0"/>
              <a:t>Some pages are just better than others before you know anything about the query.</a:t>
            </a:r>
          </a:p>
          <a:p>
            <a:pPr marL="0" indent="0">
              <a:buNone/>
            </a:pPr>
            <a:endParaRPr lang="en-US" sz="2400" dirty="0"/>
          </a:p>
        </p:txBody>
      </p:sp>
    </p:spTree>
    <p:extLst>
      <p:ext uri="{BB962C8B-B14F-4D97-AF65-F5344CB8AC3E}">
        <p14:creationId xmlns:p14="http://schemas.microsoft.com/office/powerpoint/2010/main" val="42627098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466B1B-A5F0-4A1B-99D7-0624ED902436}"/>
              </a:ext>
            </a:extLst>
          </p:cNvPr>
          <p:cNvSpPr>
            <a:spLocks noGrp="1"/>
          </p:cNvSpPr>
          <p:nvPr>
            <p:ph type="title"/>
          </p:nvPr>
        </p:nvSpPr>
        <p:spPr/>
        <p:txBody>
          <a:bodyPr/>
          <a:lstStyle/>
          <a:p>
            <a:r>
              <a:rPr lang="en-US" dirty="0"/>
              <a:t>Static rank</a:t>
            </a:r>
          </a:p>
        </p:txBody>
      </p:sp>
      <p:sp>
        <p:nvSpPr>
          <p:cNvPr id="3" name="Content Placeholder 2">
            <a:extLst>
              <a:ext uri="{FF2B5EF4-FFF2-40B4-BE49-F238E27FC236}">
                <a16:creationId xmlns:a16="http://schemas.microsoft.com/office/drawing/2014/main" id="{64D9A772-97A3-4300-BD46-4075D91C932D}"/>
              </a:ext>
            </a:extLst>
          </p:cNvPr>
          <p:cNvSpPr>
            <a:spLocks noGrp="1"/>
          </p:cNvSpPr>
          <p:nvPr>
            <p:ph idx="1"/>
          </p:nvPr>
        </p:nvSpPr>
        <p:spPr/>
        <p:txBody>
          <a:bodyPr>
            <a:normAutofit/>
          </a:bodyPr>
          <a:lstStyle/>
          <a:p>
            <a:pPr marL="0" indent="0">
              <a:buNone/>
            </a:pPr>
            <a:r>
              <a:rPr lang="en-US" sz="2400" dirty="0"/>
              <a:t>Some domains are better than others, e.g., .</a:t>
            </a:r>
            <a:r>
              <a:rPr lang="en-US" sz="2400" dirty="0" err="1"/>
              <a:t>gov</a:t>
            </a:r>
            <a:r>
              <a:rPr lang="en-US" sz="2400" dirty="0"/>
              <a:t> or .</a:t>
            </a:r>
            <a:r>
              <a:rPr lang="en-US" sz="2400" dirty="0" err="1"/>
              <a:t>edu</a:t>
            </a:r>
            <a:r>
              <a:rPr lang="en-US" sz="2400" dirty="0"/>
              <a:t> over .biz.</a:t>
            </a:r>
          </a:p>
          <a:p>
            <a:pPr marL="0" indent="0">
              <a:buNone/>
            </a:pPr>
            <a:r>
              <a:rPr lang="en-US" sz="2400" dirty="0"/>
              <a:t>Short URLs are better.</a:t>
            </a:r>
          </a:p>
          <a:p>
            <a:pPr marL="0" indent="0">
              <a:buNone/>
            </a:pPr>
            <a:r>
              <a:rPr lang="en-US" sz="2400" dirty="0"/>
              <a:t>Short titles are probably better.</a:t>
            </a:r>
          </a:p>
          <a:p>
            <a:pPr marL="0" indent="0">
              <a:buNone/>
            </a:pPr>
            <a:r>
              <a:rPr lang="en-US" sz="2400" dirty="0"/>
              <a:t>Some pages may be obvious spam.</a:t>
            </a:r>
          </a:p>
          <a:p>
            <a:pPr marL="0" indent="0">
              <a:buNone/>
            </a:pPr>
            <a:r>
              <a:rPr lang="en-US" sz="2400" dirty="0"/>
              <a:t>Some pages may have lots of other pages pointing to them.</a:t>
            </a:r>
          </a:p>
          <a:p>
            <a:pPr marL="0" indent="0">
              <a:buNone/>
            </a:pPr>
            <a:endParaRPr lang="en-US" sz="2400" dirty="0"/>
          </a:p>
        </p:txBody>
      </p:sp>
    </p:spTree>
    <p:extLst>
      <p:ext uri="{BB962C8B-B14F-4D97-AF65-F5344CB8AC3E}">
        <p14:creationId xmlns:p14="http://schemas.microsoft.com/office/powerpoint/2010/main" val="32738655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5A69A9-EC91-4655-91D9-434492FBDED0}"/>
              </a:ext>
            </a:extLst>
          </p:cNvPr>
          <p:cNvSpPr>
            <a:spLocks noGrp="1"/>
          </p:cNvSpPr>
          <p:nvPr>
            <p:ph type="title"/>
          </p:nvPr>
        </p:nvSpPr>
        <p:spPr/>
        <p:txBody>
          <a:bodyPr/>
          <a:lstStyle/>
          <a:p>
            <a:r>
              <a:rPr lang="en-US" dirty="0"/>
              <a:t>PageRank</a:t>
            </a:r>
          </a:p>
        </p:txBody>
      </p:sp>
      <p:sp>
        <p:nvSpPr>
          <p:cNvPr id="3" name="Content Placeholder 2">
            <a:extLst>
              <a:ext uri="{FF2B5EF4-FFF2-40B4-BE49-F238E27FC236}">
                <a16:creationId xmlns:a16="http://schemas.microsoft.com/office/drawing/2014/main" id="{3C8389F3-E9B9-4A36-9D30-AFBE30E7ABBF}"/>
              </a:ext>
            </a:extLst>
          </p:cNvPr>
          <p:cNvSpPr>
            <a:spLocks noGrp="1"/>
          </p:cNvSpPr>
          <p:nvPr>
            <p:ph idx="1"/>
          </p:nvPr>
        </p:nvSpPr>
        <p:spPr>
          <a:xfrm>
            <a:off x="457199" y="1600200"/>
            <a:ext cx="3386667" cy="4525963"/>
          </a:xfrm>
        </p:spPr>
        <p:txBody>
          <a:bodyPr>
            <a:normAutofit/>
          </a:bodyPr>
          <a:lstStyle/>
          <a:p>
            <a:pPr marL="0" indent="0">
              <a:spcBef>
                <a:spcPts val="1500"/>
              </a:spcBef>
              <a:buNone/>
            </a:pPr>
            <a:r>
              <a:rPr lang="en-US" sz="2400" dirty="0"/>
              <a:t>A detour into the world’s most famous link-analysis algorithm.</a:t>
            </a:r>
          </a:p>
          <a:p>
            <a:pPr marL="0" indent="0">
              <a:spcBef>
                <a:spcPts val="1500"/>
              </a:spcBef>
              <a:buNone/>
            </a:pPr>
            <a:r>
              <a:rPr lang="en-US" sz="2400" dirty="0"/>
              <a:t>The basic idea:  The more and better links to a page, the more likely it should rank higher.</a:t>
            </a:r>
          </a:p>
        </p:txBody>
      </p:sp>
      <p:pic>
        <p:nvPicPr>
          <p:cNvPr id="1026" name="Picture 2" descr="https://upload.wikimedia.org/wikipedia/commons/thumb/f/fb/PageRanks-Example.svg/1270px-PageRanks-Example.svg.png">
            <a:extLst>
              <a:ext uri="{FF2B5EF4-FFF2-40B4-BE49-F238E27FC236}">
                <a16:creationId xmlns:a16="http://schemas.microsoft.com/office/drawing/2014/main" id="{C0692DB0-CDC0-42AB-BF7A-30C9BEB9910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86054" y="1803046"/>
            <a:ext cx="4660916" cy="375796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E7CEA196-8A38-4811-B96A-E998844A1219}"/>
              </a:ext>
            </a:extLst>
          </p:cNvPr>
          <p:cNvSpPr txBox="1"/>
          <p:nvPr/>
        </p:nvSpPr>
        <p:spPr>
          <a:xfrm>
            <a:off x="568128" y="6452557"/>
            <a:ext cx="8198078" cy="261610"/>
          </a:xfrm>
          <a:prstGeom prst="rect">
            <a:avLst/>
          </a:prstGeom>
          <a:noFill/>
        </p:spPr>
        <p:txBody>
          <a:bodyPr wrap="none" rtlCol="0">
            <a:spAutoFit/>
          </a:bodyPr>
          <a:lstStyle/>
          <a:p>
            <a:r>
              <a:rPr lang="en-US" sz="1100" dirty="0"/>
              <a:t>Image source:  </a:t>
            </a:r>
            <a:r>
              <a:rPr lang="en-US" sz="1100" dirty="0">
                <a:hlinkClick r:id="rId4"/>
              </a:rPr>
              <a:t>https://upload.wikimedia.org/wikipedia/commons/thumb/f/fb/PageRanks-Example.svg/1270px-PageRanks-Example.svg.png</a:t>
            </a:r>
            <a:endParaRPr lang="en-US" sz="1100" dirty="0"/>
          </a:p>
        </p:txBody>
      </p:sp>
      <p:sp>
        <p:nvSpPr>
          <p:cNvPr id="5" name="Slide Number Placeholder 4">
            <a:extLst>
              <a:ext uri="{FF2B5EF4-FFF2-40B4-BE49-F238E27FC236}">
                <a16:creationId xmlns:a16="http://schemas.microsoft.com/office/drawing/2014/main" id="{29E69E0C-2AD8-46C6-B25B-C2AA871BB75A}"/>
              </a:ext>
            </a:extLst>
          </p:cNvPr>
          <p:cNvSpPr>
            <a:spLocks noGrp="1"/>
          </p:cNvSpPr>
          <p:nvPr>
            <p:ph type="sldNum" sz="quarter" idx="12"/>
          </p:nvPr>
        </p:nvSpPr>
        <p:spPr/>
        <p:txBody>
          <a:bodyPr/>
          <a:lstStyle/>
          <a:p>
            <a:fld id="{F8D59B09-23C8-46BA-B508-CE17BADF421E}" type="slidenum">
              <a:rPr lang="en-US" smtClean="0"/>
              <a:pPr/>
              <a:t>16</a:t>
            </a:fld>
            <a:endParaRPr lang="en-US"/>
          </a:p>
        </p:txBody>
      </p:sp>
    </p:spTree>
    <p:extLst>
      <p:ext uri="{BB962C8B-B14F-4D97-AF65-F5344CB8AC3E}">
        <p14:creationId xmlns:p14="http://schemas.microsoft.com/office/powerpoint/2010/main" val="349911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71BECB-0E20-496B-8732-AB248AF24874}"/>
              </a:ext>
            </a:extLst>
          </p:cNvPr>
          <p:cNvSpPr>
            <a:spLocks noGrp="1"/>
          </p:cNvSpPr>
          <p:nvPr>
            <p:ph type="title"/>
          </p:nvPr>
        </p:nvSpPr>
        <p:spPr/>
        <p:txBody>
          <a:bodyPr/>
          <a:lstStyle/>
          <a:p>
            <a:r>
              <a:rPr lang="en-US" dirty="0"/>
              <a:t>PageRank random surfer</a:t>
            </a:r>
          </a:p>
        </p:txBody>
      </p:sp>
      <p:sp>
        <p:nvSpPr>
          <p:cNvPr id="3" name="Content Placeholder 2">
            <a:extLst>
              <a:ext uri="{FF2B5EF4-FFF2-40B4-BE49-F238E27FC236}">
                <a16:creationId xmlns:a16="http://schemas.microsoft.com/office/drawing/2014/main" id="{93B3EAF2-3833-4FD2-AB97-8C2AE3E907B9}"/>
              </a:ext>
            </a:extLst>
          </p:cNvPr>
          <p:cNvSpPr>
            <a:spLocks noGrp="1"/>
          </p:cNvSpPr>
          <p:nvPr>
            <p:ph idx="1"/>
          </p:nvPr>
        </p:nvSpPr>
        <p:spPr/>
        <p:txBody>
          <a:bodyPr>
            <a:normAutofit/>
          </a:bodyPr>
          <a:lstStyle/>
          <a:p>
            <a:pPr marL="0" indent="0">
              <a:spcBef>
                <a:spcPts val="1600"/>
              </a:spcBef>
              <a:buNone/>
            </a:pPr>
            <a:r>
              <a:rPr lang="en-US" sz="2400" dirty="0"/>
              <a:t>The model was that people surfed the web, somewhat randomly either clicking on one of the links on the page or going somewhere else.</a:t>
            </a:r>
          </a:p>
          <a:p>
            <a:pPr marL="0" indent="0">
              <a:spcBef>
                <a:spcPts val="1600"/>
              </a:spcBef>
              <a:buNone/>
            </a:pPr>
            <a:r>
              <a:rPr lang="en-US" sz="2400" dirty="0"/>
              <a:t>If an important page pointed to yours, some of that importance should bleed onto yours.</a:t>
            </a:r>
          </a:p>
        </p:txBody>
      </p:sp>
      <p:sp>
        <p:nvSpPr>
          <p:cNvPr id="4" name="Slide Number Placeholder 3">
            <a:extLst>
              <a:ext uri="{FF2B5EF4-FFF2-40B4-BE49-F238E27FC236}">
                <a16:creationId xmlns:a16="http://schemas.microsoft.com/office/drawing/2014/main" id="{D44D5580-E742-4CA6-A7E4-C72D1B6D71BC}"/>
              </a:ext>
            </a:extLst>
          </p:cNvPr>
          <p:cNvSpPr>
            <a:spLocks noGrp="1"/>
          </p:cNvSpPr>
          <p:nvPr>
            <p:ph type="sldNum" sz="quarter" idx="12"/>
          </p:nvPr>
        </p:nvSpPr>
        <p:spPr/>
        <p:txBody>
          <a:bodyPr/>
          <a:lstStyle/>
          <a:p>
            <a:fld id="{F8D59B09-23C8-46BA-B508-CE17BADF421E}" type="slidenum">
              <a:rPr lang="en-US" smtClean="0"/>
              <a:pPr/>
              <a:t>17</a:t>
            </a:fld>
            <a:endParaRPr lang="en-US"/>
          </a:p>
        </p:txBody>
      </p:sp>
    </p:spTree>
    <p:extLst>
      <p:ext uri="{BB962C8B-B14F-4D97-AF65-F5344CB8AC3E}">
        <p14:creationId xmlns:p14="http://schemas.microsoft.com/office/powerpoint/2010/main" val="21547827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DA94F6-6796-498E-9807-3B54EEFA8D86}"/>
              </a:ext>
            </a:extLst>
          </p:cNvPr>
          <p:cNvSpPr>
            <a:spLocks noGrp="1"/>
          </p:cNvSpPr>
          <p:nvPr>
            <p:ph type="title"/>
          </p:nvPr>
        </p:nvSpPr>
        <p:spPr/>
        <p:txBody>
          <a:bodyPr/>
          <a:lstStyle/>
          <a:p>
            <a:r>
              <a:rPr lang="en-US" dirty="0"/>
              <a:t>basic PR algorithm</a:t>
            </a:r>
          </a:p>
        </p:txBody>
      </p:sp>
      <p:sp>
        <p:nvSpPr>
          <p:cNvPr id="3" name="Content Placeholder 2">
            <a:extLst>
              <a:ext uri="{FF2B5EF4-FFF2-40B4-BE49-F238E27FC236}">
                <a16:creationId xmlns:a16="http://schemas.microsoft.com/office/drawing/2014/main" id="{53C6BED1-FC1C-4747-A9D3-212A12BD7818}"/>
              </a:ext>
            </a:extLst>
          </p:cNvPr>
          <p:cNvSpPr>
            <a:spLocks noGrp="1"/>
          </p:cNvSpPr>
          <p:nvPr>
            <p:ph idx="1"/>
          </p:nvPr>
        </p:nvSpPr>
        <p:spPr>
          <a:xfrm>
            <a:off x="457200" y="1600200"/>
            <a:ext cx="8229600" cy="4725444"/>
          </a:xfrm>
        </p:spPr>
        <p:txBody>
          <a:bodyPr>
            <a:noAutofit/>
          </a:bodyPr>
          <a:lstStyle/>
          <a:p>
            <a:pPr marL="514350" indent="-514350">
              <a:spcBef>
                <a:spcPts val="800"/>
              </a:spcBef>
              <a:buFont typeface="+mj-lt"/>
              <a:buAutoNum type="arabicPeriod"/>
            </a:pPr>
            <a:r>
              <a:rPr lang="en-US" sz="2000" dirty="0"/>
              <a:t>PR output is a vector of probabilities that a person randomly clicking links will arrive at a particular page.</a:t>
            </a:r>
          </a:p>
          <a:p>
            <a:pPr marL="514350" indent="-514350">
              <a:spcBef>
                <a:spcPts val="800"/>
              </a:spcBef>
              <a:buFont typeface="+mj-lt"/>
              <a:buAutoNum type="arabicPeriod"/>
            </a:pPr>
            <a:r>
              <a:rPr lang="en-US" sz="2000" dirty="0"/>
              <a:t>Initially all probabilities usually assumed equal (or maybe not!)</a:t>
            </a:r>
          </a:p>
          <a:p>
            <a:pPr marL="514350" indent="-514350">
              <a:spcBef>
                <a:spcPts val="800"/>
              </a:spcBef>
              <a:buFont typeface="+mj-lt"/>
              <a:buAutoNum type="arabicPeriod"/>
            </a:pPr>
            <a:r>
              <a:rPr lang="en-US" sz="2000" dirty="0"/>
              <a:t>Links from a page to itself are ignored.</a:t>
            </a:r>
          </a:p>
          <a:p>
            <a:pPr marL="514350" indent="-514350">
              <a:spcBef>
                <a:spcPts val="800"/>
              </a:spcBef>
              <a:buFont typeface="+mj-lt"/>
              <a:buAutoNum type="arabicPeriod"/>
            </a:pPr>
            <a:r>
              <a:rPr lang="en-US" sz="2000" dirty="0"/>
              <a:t>Multiple links from one page to another are treated as a single link.</a:t>
            </a:r>
          </a:p>
          <a:p>
            <a:pPr marL="514350" indent="-514350">
              <a:spcBef>
                <a:spcPts val="800"/>
              </a:spcBef>
              <a:buFont typeface="+mj-lt"/>
              <a:buAutoNum type="arabicPeriod"/>
            </a:pPr>
            <a:r>
              <a:rPr lang="en-US" sz="2000" dirty="0"/>
              <a:t>The PR transferred from one page to another is its PR divided by number of pages it links to.</a:t>
            </a:r>
          </a:p>
          <a:p>
            <a:pPr marL="514350" indent="-514350">
              <a:spcBef>
                <a:spcPts val="800"/>
              </a:spcBef>
              <a:buFont typeface="+mj-lt"/>
              <a:buAutoNum type="arabicPeriod"/>
            </a:pPr>
            <a:r>
              <a:rPr lang="en-US" sz="2000" dirty="0"/>
              <a:t>At each iteration, the new PR of a given page is calculated as the sum of the PRs transferred to it.</a:t>
            </a:r>
          </a:p>
          <a:p>
            <a:pPr marL="514350" indent="-514350">
              <a:spcBef>
                <a:spcPts val="800"/>
              </a:spcBef>
              <a:buFont typeface="+mj-lt"/>
              <a:buAutoNum type="arabicPeriod"/>
            </a:pPr>
            <a:r>
              <a:rPr lang="en-US" sz="2000" dirty="0"/>
              <a:t>Repeat until it settles.</a:t>
            </a:r>
          </a:p>
        </p:txBody>
      </p:sp>
      <p:sp>
        <p:nvSpPr>
          <p:cNvPr id="4" name="Slide Number Placeholder 3">
            <a:extLst>
              <a:ext uri="{FF2B5EF4-FFF2-40B4-BE49-F238E27FC236}">
                <a16:creationId xmlns:a16="http://schemas.microsoft.com/office/drawing/2014/main" id="{AD995685-6280-4671-8A92-190907CB48F3}"/>
              </a:ext>
            </a:extLst>
          </p:cNvPr>
          <p:cNvSpPr>
            <a:spLocks noGrp="1"/>
          </p:cNvSpPr>
          <p:nvPr>
            <p:ph type="sldNum" sz="quarter" idx="12"/>
          </p:nvPr>
        </p:nvSpPr>
        <p:spPr/>
        <p:txBody>
          <a:bodyPr/>
          <a:lstStyle/>
          <a:p>
            <a:fld id="{F8D59B09-23C8-46BA-B508-CE17BADF421E}" type="slidenum">
              <a:rPr lang="en-US" smtClean="0"/>
              <a:pPr/>
              <a:t>18</a:t>
            </a:fld>
            <a:endParaRPr lang="en-US"/>
          </a:p>
        </p:txBody>
      </p:sp>
    </p:spTree>
    <p:extLst>
      <p:ext uri="{BB962C8B-B14F-4D97-AF65-F5344CB8AC3E}">
        <p14:creationId xmlns:p14="http://schemas.microsoft.com/office/powerpoint/2010/main" val="4658493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Group 29">
            <a:extLst>
              <a:ext uri="{FF2B5EF4-FFF2-40B4-BE49-F238E27FC236}">
                <a16:creationId xmlns:a16="http://schemas.microsoft.com/office/drawing/2014/main" id="{B58D5A04-E47C-41A8-A134-9DA5ED042154}"/>
              </a:ext>
            </a:extLst>
          </p:cNvPr>
          <p:cNvGrpSpPr>
            <a:grpSpLocks noChangeAspect="1"/>
          </p:cNvGrpSpPr>
          <p:nvPr/>
        </p:nvGrpSpPr>
        <p:grpSpPr>
          <a:xfrm>
            <a:off x="571605" y="1310737"/>
            <a:ext cx="2963532" cy="2724107"/>
            <a:chOff x="2179528" y="1728592"/>
            <a:chExt cx="4404361" cy="4048531"/>
          </a:xfrm>
        </p:grpSpPr>
        <p:grpSp>
          <p:nvGrpSpPr>
            <p:cNvPr id="6" name="Group 5">
              <a:extLst>
                <a:ext uri="{FF2B5EF4-FFF2-40B4-BE49-F238E27FC236}">
                  <a16:creationId xmlns:a16="http://schemas.microsoft.com/office/drawing/2014/main" id="{CB25D273-FEA0-4678-8F09-C3264487D99A}"/>
                </a:ext>
              </a:extLst>
            </p:cNvPr>
            <p:cNvGrpSpPr/>
            <p:nvPr/>
          </p:nvGrpSpPr>
          <p:grpSpPr>
            <a:xfrm>
              <a:off x="2179529" y="1728592"/>
              <a:ext cx="1143000" cy="1139868"/>
              <a:chOff x="2179529" y="1728592"/>
              <a:chExt cx="1143000" cy="1139868"/>
            </a:xfrm>
          </p:grpSpPr>
          <p:sp>
            <p:nvSpPr>
              <p:cNvPr id="2" name="Oval 1">
                <a:extLst>
                  <a:ext uri="{FF2B5EF4-FFF2-40B4-BE49-F238E27FC236}">
                    <a16:creationId xmlns:a16="http://schemas.microsoft.com/office/drawing/2014/main" id="{CD31E416-910F-4FD3-87EA-B618C64ED143}"/>
                  </a:ext>
                </a:extLst>
              </p:cNvPr>
              <p:cNvSpPr/>
              <p:nvPr/>
            </p:nvSpPr>
            <p:spPr>
              <a:xfrm>
                <a:off x="2179529" y="1728592"/>
                <a:ext cx="1143000" cy="1139868"/>
              </a:xfrm>
              <a:prstGeom prst="ellipse">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a:p>
            </p:txBody>
          </p:sp>
          <p:sp>
            <p:nvSpPr>
              <p:cNvPr id="5" name="TextBox 4">
                <a:extLst>
                  <a:ext uri="{FF2B5EF4-FFF2-40B4-BE49-F238E27FC236}">
                    <a16:creationId xmlns:a16="http://schemas.microsoft.com/office/drawing/2014/main" id="{E2AD4F9A-431C-4E4F-853C-59BA1F501748}"/>
                  </a:ext>
                </a:extLst>
              </p:cNvPr>
              <p:cNvSpPr txBox="1"/>
              <p:nvPr/>
            </p:nvSpPr>
            <p:spPr>
              <a:xfrm>
                <a:off x="2443612" y="1975360"/>
                <a:ext cx="614833" cy="646331"/>
              </a:xfrm>
              <a:prstGeom prst="rect">
                <a:avLst/>
              </a:prstGeom>
              <a:noFill/>
            </p:spPr>
            <p:txBody>
              <a:bodyPr wrap="square" rtlCol="0" anchor="ctr">
                <a:normAutofit fontScale="70000" lnSpcReduction="20000"/>
              </a:bodyPr>
              <a:lstStyle/>
              <a:p>
                <a:pPr algn="ctr"/>
                <a:r>
                  <a:rPr lang="en-US" sz="3600" dirty="0"/>
                  <a:t>A</a:t>
                </a:r>
              </a:p>
            </p:txBody>
          </p:sp>
        </p:grpSp>
        <p:grpSp>
          <p:nvGrpSpPr>
            <p:cNvPr id="7" name="Group 6">
              <a:extLst>
                <a:ext uri="{FF2B5EF4-FFF2-40B4-BE49-F238E27FC236}">
                  <a16:creationId xmlns:a16="http://schemas.microsoft.com/office/drawing/2014/main" id="{209CB081-A37E-426B-AB8C-32BC604E6B71}"/>
                </a:ext>
              </a:extLst>
            </p:cNvPr>
            <p:cNvGrpSpPr/>
            <p:nvPr/>
          </p:nvGrpSpPr>
          <p:grpSpPr>
            <a:xfrm>
              <a:off x="5440889" y="1728592"/>
              <a:ext cx="1143000" cy="1139868"/>
              <a:chOff x="2179529" y="1728592"/>
              <a:chExt cx="1143000" cy="1139868"/>
            </a:xfrm>
          </p:grpSpPr>
          <p:sp>
            <p:nvSpPr>
              <p:cNvPr id="8" name="Oval 7">
                <a:extLst>
                  <a:ext uri="{FF2B5EF4-FFF2-40B4-BE49-F238E27FC236}">
                    <a16:creationId xmlns:a16="http://schemas.microsoft.com/office/drawing/2014/main" id="{EEEEF563-F9AB-4616-B195-115220A0D81A}"/>
                  </a:ext>
                </a:extLst>
              </p:cNvPr>
              <p:cNvSpPr/>
              <p:nvPr/>
            </p:nvSpPr>
            <p:spPr>
              <a:xfrm>
                <a:off x="2179529" y="1728592"/>
                <a:ext cx="1143000" cy="1139868"/>
              </a:xfrm>
              <a:prstGeom prst="ellipse">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a:p>
            </p:txBody>
          </p:sp>
          <p:sp>
            <p:nvSpPr>
              <p:cNvPr id="9" name="TextBox 8">
                <a:extLst>
                  <a:ext uri="{FF2B5EF4-FFF2-40B4-BE49-F238E27FC236}">
                    <a16:creationId xmlns:a16="http://schemas.microsoft.com/office/drawing/2014/main" id="{D215C1C9-9B4A-4D74-B29A-30BFB72316FB}"/>
                  </a:ext>
                </a:extLst>
              </p:cNvPr>
              <p:cNvSpPr txBox="1"/>
              <p:nvPr/>
            </p:nvSpPr>
            <p:spPr>
              <a:xfrm>
                <a:off x="2443612" y="1975360"/>
                <a:ext cx="614833" cy="646331"/>
              </a:xfrm>
              <a:prstGeom prst="rect">
                <a:avLst/>
              </a:prstGeom>
              <a:noFill/>
            </p:spPr>
            <p:txBody>
              <a:bodyPr wrap="square" rtlCol="0" anchor="ctr">
                <a:normAutofit fontScale="70000" lnSpcReduction="20000"/>
              </a:bodyPr>
              <a:lstStyle/>
              <a:p>
                <a:pPr algn="ctr"/>
                <a:r>
                  <a:rPr lang="en-US" sz="3600" dirty="0"/>
                  <a:t>B</a:t>
                </a:r>
              </a:p>
            </p:txBody>
          </p:sp>
        </p:grpSp>
        <p:grpSp>
          <p:nvGrpSpPr>
            <p:cNvPr id="10" name="Group 9">
              <a:extLst>
                <a:ext uri="{FF2B5EF4-FFF2-40B4-BE49-F238E27FC236}">
                  <a16:creationId xmlns:a16="http://schemas.microsoft.com/office/drawing/2014/main" id="{32A7F545-C81A-4F45-958D-0FD0C62B61E7}"/>
                </a:ext>
              </a:extLst>
            </p:cNvPr>
            <p:cNvGrpSpPr/>
            <p:nvPr/>
          </p:nvGrpSpPr>
          <p:grpSpPr>
            <a:xfrm>
              <a:off x="2179528" y="4637255"/>
              <a:ext cx="1143000" cy="1139868"/>
              <a:chOff x="2179529" y="1728592"/>
              <a:chExt cx="1143000" cy="1139868"/>
            </a:xfrm>
          </p:grpSpPr>
          <p:sp>
            <p:nvSpPr>
              <p:cNvPr id="11" name="Oval 10">
                <a:extLst>
                  <a:ext uri="{FF2B5EF4-FFF2-40B4-BE49-F238E27FC236}">
                    <a16:creationId xmlns:a16="http://schemas.microsoft.com/office/drawing/2014/main" id="{2A262DCC-F664-42D7-AC1A-9E75F2F10B47}"/>
                  </a:ext>
                </a:extLst>
              </p:cNvPr>
              <p:cNvSpPr/>
              <p:nvPr/>
            </p:nvSpPr>
            <p:spPr>
              <a:xfrm>
                <a:off x="2179529" y="1728592"/>
                <a:ext cx="1143000" cy="1139868"/>
              </a:xfrm>
              <a:prstGeom prst="ellipse">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a:p>
            </p:txBody>
          </p:sp>
          <p:sp>
            <p:nvSpPr>
              <p:cNvPr id="12" name="TextBox 11">
                <a:extLst>
                  <a:ext uri="{FF2B5EF4-FFF2-40B4-BE49-F238E27FC236}">
                    <a16:creationId xmlns:a16="http://schemas.microsoft.com/office/drawing/2014/main" id="{88B43558-2765-4593-9224-FF70FA896060}"/>
                  </a:ext>
                </a:extLst>
              </p:cNvPr>
              <p:cNvSpPr txBox="1"/>
              <p:nvPr/>
            </p:nvSpPr>
            <p:spPr>
              <a:xfrm>
                <a:off x="2443612" y="1975360"/>
                <a:ext cx="614833" cy="646331"/>
              </a:xfrm>
              <a:prstGeom prst="rect">
                <a:avLst/>
              </a:prstGeom>
              <a:noFill/>
            </p:spPr>
            <p:txBody>
              <a:bodyPr wrap="square" rtlCol="0" anchor="ctr">
                <a:normAutofit fontScale="70000" lnSpcReduction="20000"/>
              </a:bodyPr>
              <a:lstStyle/>
              <a:p>
                <a:pPr algn="ctr"/>
                <a:r>
                  <a:rPr lang="en-US" sz="3600" dirty="0"/>
                  <a:t>C</a:t>
                </a:r>
              </a:p>
            </p:txBody>
          </p:sp>
        </p:grpSp>
        <p:grpSp>
          <p:nvGrpSpPr>
            <p:cNvPr id="13" name="Group 12">
              <a:extLst>
                <a:ext uri="{FF2B5EF4-FFF2-40B4-BE49-F238E27FC236}">
                  <a16:creationId xmlns:a16="http://schemas.microsoft.com/office/drawing/2014/main" id="{4E377649-3F62-454D-A843-9AA27CA4A258}"/>
                </a:ext>
              </a:extLst>
            </p:cNvPr>
            <p:cNvGrpSpPr/>
            <p:nvPr/>
          </p:nvGrpSpPr>
          <p:grpSpPr>
            <a:xfrm>
              <a:off x="5440889" y="4637254"/>
              <a:ext cx="1143000" cy="1139868"/>
              <a:chOff x="2179529" y="1728592"/>
              <a:chExt cx="1143000" cy="1139868"/>
            </a:xfrm>
          </p:grpSpPr>
          <p:sp>
            <p:nvSpPr>
              <p:cNvPr id="14" name="Oval 13">
                <a:extLst>
                  <a:ext uri="{FF2B5EF4-FFF2-40B4-BE49-F238E27FC236}">
                    <a16:creationId xmlns:a16="http://schemas.microsoft.com/office/drawing/2014/main" id="{414D6E37-3163-448D-8BC8-EEA17F16B664}"/>
                  </a:ext>
                </a:extLst>
              </p:cNvPr>
              <p:cNvSpPr/>
              <p:nvPr/>
            </p:nvSpPr>
            <p:spPr>
              <a:xfrm>
                <a:off x="2179529" y="1728592"/>
                <a:ext cx="1143000" cy="1139868"/>
              </a:xfrm>
              <a:prstGeom prst="ellipse">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a:p>
            </p:txBody>
          </p:sp>
          <p:sp>
            <p:nvSpPr>
              <p:cNvPr id="15" name="TextBox 14">
                <a:extLst>
                  <a:ext uri="{FF2B5EF4-FFF2-40B4-BE49-F238E27FC236}">
                    <a16:creationId xmlns:a16="http://schemas.microsoft.com/office/drawing/2014/main" id="{FED85364-3D70-437A-B83C-CB5AC15ADAEC}"/>
                  </a:ext>
                </a:extLst>
              </p:cNvPr>
              <p:cNvSpPr txBox="1"/>
              <p:nvPr/>
            </p:nvSpPr>
            <p:spPr>
              <a:xfrm>
                <a:off x="2443612" y="1975360"/>
                <a:ext cx="614833" cy="646331"/>
              </a:xfrm>
              <a:prstGeom prst="rect">
                <a:avLst/>
              </a:prstGeom>
              <a:noFill/>
            </p:spPr>
            <p:txBody>
              <a:bodyPr wrap="square" rtlCol="0" anchor="ctr">
                <a:normAutofit fontScale="70000" lnSpcReduction="20000"/>
              </a:bodyPr>
              <a:lstStyle/>
              <a:p>
                <a:pPr algn="ctr"/>
                <a:r>
                  <a:rPr lang="en-US" sz="3600" dirty="0"/>
                  <a:t>D</a:t>
                </a:r>
              </a:p>
            </p:txBody>
          </p:sp>
        </p:grpSp>
        <p:cxnSp>
          <p:nvCxnSpPr>
            <p:cNvPr id="17" name="Straight Arrow Connector 16">
              <a:extLst>
                <a:ext uri="{FF2B5EF4-FFF2-40B4-BE49-F238E27FC236}">
                  <a16:creationId xmlns:a16="http://schemas.microsoft.com/office/drawing/2014/main" id="{CE1FC166-A3A1-499E-A760-2546873EA97F}"/>
                </a:ext>
              </a:extLst>
            </p:cNvPr>
            <p:cNvCxnSpPr>
              <a:stCxn id="2" idx="6"/>
              <a:endCxn id="8" idx="2"/>
            </p:cNvCxnSpPr>
            <p:nvPr/>
          </p:nvCxnSpPr>
          <p:spPr>
            <a:xfrm>
              <a:off x="3322529" y="2298526"/>
              <a:ext cx="2118360" cy="0"/>
            </a:xfrm>
            <a:prstGeom prst="straightConnector1">
              <a:avLst/>
            </a:prstGeom>
            <a:ln w="38100">
              <a:solidFill>
                <a:schemeClr val="accent2">
                  <a:lumMod val="75000"/>
                </a:schemeClr>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A452E6CB-8AB9-4A19-9C28-C3645B3307F9}"/>
                </a:ext>
              </a:extLst>
            </p:cNvPr>
            <p:cNvCxnSpPr>
              <a:cxnSpLocks/>
              <a:endCxn id="8" idx="3"/>
            </p:cNvCxnSpPr>
            <p:nvPr/>
          </p:nvCxnSpPr>
          <p:spPr>
            <a:xfrm flipV="1">
              <a:off x="3200609" y="2701530"/>
              <a:ext cx="2407668" cy="2182492"/>
            </a:xfrm>
            <a:prstGeom prst="straightConnector1">
              <a:avLst/>
            </a:prstGeom>
            <a:ln w="38100">
              <a:solidFill>
                <a:schemeClr val="accent2">
                  <a:lumMod val="75000"/>
                </a:schemeClr>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AA824660-3CBF-48C3-91A1-C6338CAA3FE3}"/>
                </a:ext>
              </a:extLst>
            </p:cNvPr>
            <p:cNvCxnSpPr/>
            <p:nvPr/>
          </p:nvCxnSpPr>
          <p:spPr>
            <a:xfrm>
              <a:off x="3322528" y="5207187"/>
              <a:ext cx="2118360" cy="0"/>
            </a:xfrm>
            <a:prstGeom prst="straightConnector1">
              <a:avLst/>
            </a:prstGeom>
            <a:ln w="38100">
              <a:solidFill>
                <a:schemeClr val="accent2">
                  <a:lumMod val="75000"/>
                </a:schemeClr>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135D8C2D-7217-4468-8992-F6DFE1EC3A9E}"/>
                </a:ext>
              </a:extLst>
            </p:cNvPr>
            <p:cNvCxnSpPr>
              <a:cxnSpLocks/>
              <a:endCxn id="11" idx="0"/>
            </p:cNvCxnSpPr>
            <p:nvPr/>
          </p:nvCxnSpPr>
          <p:spPr>
            <a:xfrm>
              <a:off x="2751027" y="2821233"/>
              <a:ext cx="1" cy="1816022"/>
            </a:xfrm>
            <a:prstGeom prst="straightConnector1">
              <a:avLst/>
            </a:prstGeom>
            <a:ln w="38100">
              <a:solidFill>
                <a:schemeClr val="accent2">
                  <a:lumMod val="75000"/>
                </a:schemeClr>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5E377AC4-DE6C-41A5-A2DE-F0322C08E0BD}"/>
                </a:ext>
              </a:extLst>
            </p:cNvPr>
            <p:cNvCxnSpPr>
              <a:cxnSpLocks/>
              <a:stCxn id="8" idx="4"/>
              <a:endCxn id="14" idx="0"/>
            </p:cNvCxnSpPr>
            <p:nvPr/>
          </p:nvCxnSpPr>
          <p:spPr>
            <a:xfrm>
              <a:off x="6012389" y="2868460"/>
              <a:ext cx="0" cy="1768794"/>
            </a:xfrm>
            <a:prstGeom prst="straightConnector1">
              <a:avLst/>
            </a:prstGeom>
            <a:ln w="38100">
              <a:solidFill>
                <a:schemeClr val="accent2">
                  <a:lumMod val="75000"/>
                </a:schemeClr>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422C3FB2-F67F-4A7B-935D-70DF74087969}"/>
                </a:ext>
              </a:extLst>
            </p:cNvPr>
            <p:cNvCxnSpPr>
              <a:cxnSpLocks/>
              <a:stCxn id="14" idx="1"/>
              <a:endCxn id="2" idx="5"/>
            </p:cNvCxnSpPr>
            <p:nvPr/>
          </p:nvCxnSpPr>
          <p:spPr>
            <a:xfrm flipH="1" flipV="1">
              <a:off x="3155141" y="2701530"/>
              <a:ext cx="2453136" cy="2102654"/>
            </a:xfrm>
            <a:prstGeom prst="straightConnector1">
              <a:avLst/>
            </a:prstGeom>
            <a:ln w="38100">
              <a:solidFill>
                <a:schemeClr val="accent2">
                  <a:lumMod val="75000"/>
                </a:schemeClr>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D27D5A8C-29B8-4BC4-B3D4-E258486CB219}"/>
                  </a:ext>
                </a:extLst>
              </p:cNvPr>
              <p:cNvSpPr txBox="1"/>
              <p:nvPr/>
            </p:nvSpPr>
            <p:spPr>
              <a:xfrm>
                <a:off x="3998143" y="1310737"/>
                <a:ext cx="4655999" cy="630622"/>
              </a:xfrm>
              <a:prstGeom prst="rect">
                <a:avLst/>
              </a:prstGeom>
              <a:noFill/>
            </p:spPr>
            <p:txBody>
              <a:bodyPr wrap="square" lIns="0" tIns="0" rIns="0" bIns="0" rtlCol="0">
                <a:spAutoFit/>
              </a:bodyPr>
              <a:lstStyle/>
              <a:p>
                <a14:m>
                  <m:oMath xmlns:m="http://schemas.openxmlformats.org/officeDocument/2006/math">
                    <m:r>
                      <a:rPr lang="en-US" sz="2800" b="0" i="1" smtClean="0">
                        <a:latin typeface="Cambria Math" panose="02040503050406030204" pitchFamily="18" charset="0"/>
                      </a:rPr>
                      <m:t>𝑃𝑅</m:t>
                    </m:r>
                    <m:d>
                      <m:dPr>
                        <m:ctrlPr>
                          <a:rPr lang="en-US" sz="2800" b="0" i="1" smtClean="0">
                            <a:latin typeface="Cambria Math" panose="02040503050406030204" pitchFamily="18" charset="0"/>
                          </a:rPr>
                        </m:ctrlPr>
                      </m:dPr>
                      <m:e>
                        <m:r>
                          <a:rPr lang="en-US" sz="2800" b="0" i="1" smtClean="0">
                            <a:latin typeface="Cambria Math" panose="02040503050406030204" pitchFamily="18" charset="0"/>
                          </a:rPr>
                          <m:t>𝐴</m:t>
                        </m:r>
                      </m:e>
                    </m:d>
                    <m:r>
                      <a:rPr lang="en-US" sz="2800" b="0" i="1" smtClean="0">
                        <a:latin typeface="Cambria Math" panose="02040503050406030204" pitchFamily="18" charset="0"/>
                      </a:rPr>
                      <m:t>=</m:t>
                    </m:r>
                    <m:f>
                      <m:fPr>
                        <m:ctrlPr>
                          <a:rPr lang="en-US" sz="2800" b="0" i="1" smtClean="0">
                            <a:latin typeface="Cambria Math" panose="02040503050406030204" pitchFamily="18" charset="0"/>
                          </a:rPr>
                        </m:ctrlPr>
                      </m:fPr>
                      <m:num>
                        <m:r>
                          <a:rPr lang="en-US" sz="2800" b="0" i="1" smtClean="0">
                            <a:latin typeface="Cambria Math" panose="02040503050406030204" pitchFamily="18" charset="0"/>
                          </a:rPr>
                          <m:t>𝑃𝑅</m:t>
                        </m:r>
                        <m:r>
                          <a:rPr lang="en-US" sz="2800" b="0" i="1" smtClean="0">
                            <a:latin typeface="Cambria Math" panose="02040503050406030204" pitchFamily="18" charset="0"/>
                          </a:rPr>
                          <m:t>(</m:t>
                        </m:r>
                        <m:r>
                          <a:rPr lang="en-US" sz="2800" b="0" i="1" smtClean="0">
                            <a:latin typeface="Cambria Math" panose="02040503050406030204" pitchFamily="18" charset="0"/>
                          </a:rPr>
                          <m:t>𝐵</m:t>
                        </m:r>
                        <m:r>
                          <a:rPr lang="en-US" sz="2800" b="0" i="1" smtClean="0">
                            <a:latin typeface="Cambria Math" panose="02040503050406030204" pitchFamily="18" charset="0"/>
                          </a:rPr>
                          <m:t>)</m:t>
                        </m:r>
                      </m:num>
                      <m:den>
                        <m:r>
                          <a:rPr lang="en-US" sz="2800" b="0" i="1" smtClean="0">
                            <a:latin typeface="Cambria Math" panose="02040503050406030204" pitchFamily="18" charset="0"/>
                          </a:rPr>
                          <m:t>3</m:t>
                        </m:r>
                      </m:den>
                    </m:f>
                    <m:r>
                      <a:rPr lang="en-US" sz="2800" b="0" i="1" smtClean="0">
                        <a:latin typeface="Cambria Math" panose="02040503050406030204" pitchFamily="18" charset="0"/>
                      </a:rPr>
                      <m:t>+</m:t>
                    </m:r>
                    <m:f>
                      <m:fPr>
                        <m:ctrlPr>
                          <a:rPr lang="en-US" sz="2800" i="1">
                            <a:latin typeface="Cambria Math" panose="02040503050406030204" pitchFamily="18" charset="0"/>
                          </a:rPr>
                        </m:ctrlPr>
                      </m:fPr>
                      <m:num>
                        <m:r>
                          <a:rPr lang="en-US" sz="2800" i="1">
                            <a:latin typeface="Cambria Math" panose="02040503050406030204" pitchFamily="18" charset="0"/>
                          </a:rPr>
                          <m:t>𝑃𝑅</m:t>
                        </m:r>
                        <m:r>
                          <a:rPr lang="en-US" sz="2800" i="1">
                            <a:latin typeface="Cambria Math" panose="02040503050406030204" pitchFamily="18" charset="0"/>
                          </a:rPr>
                          <m:t>(</m:t>
                        </m:r>
                        <m:r>
                          <a:rPr lang="en-US" sz="2800" b="0" i="1" smtClean="0">
                            <a:latin typeface="Cambria Math" panose="02040503050406030204" pitchFamily="18" charset="0"/>
                          </a:rPr>
                          <m:t>𝐶</m:t>
                        </m:r>
                        <m:r>
                          <a:rPr lang="en-US" sz="2800" i="1">
                            <a:latin typeface="Cambria Math" panose="02040503050406030204" pitchFamily="18" charset="0"/>
                          </a:rPr>
                          <m:t>)</m:t>
                        </m:r>
                      </m:num>
                      <m:den>
                        <m:r>
                          <a:rPr lang="en-US" sz="2800" i="1">
                            <a:latin typeface="Cambria Math" panose="02040503050406030204" pitchFamily="18" charset="0"/>
                          </a:rPr>
                          <m:t>3</m:t>
                        </m:r>
                      </m:den>
                    </m:f>
                  </m:oMath>
                </a14:m>
                <a:r>
                  <a:rPr lang="en-US" sz="2800" dirty="0"/>
                  <a:t> + </a:t>
                </a:r>
                <a14:m>
                  <m:oMath xmlns:m="http://schemas.openxmlformats.org/officeDocument/2006/math">
                    <m:f>
                      <m:fPr>
                        <m:ctrlPr>
                          <a:rPr lang="en-US" sz="2800" i="1">
                            <a:latin typeface="Cambria Math" panose="02040503050406030204" pitchFamily="18" charset="0"/>
                          </a:rPr>
                        </m:ctrlPr>
                      </m:fPr>
                      <m:num>
                        <m:r>
                          <a:rPr lang="en-US" sz="2800" i="1">
                            <a:latin typeface="Cambria Math" panose="02040503050406030204" pitchFamily="18" charset="0"/>
                          </a:rPr>
                          <m:t>𝑃𝑅</m:t>
                        </m:r>
                        <m:r>
                          <a:rPr lang="en-US" sz="2800" i="1">
                            <a:latin typeface="Cambria Math" panose="02040503050406030204" pitchFamily="18" charset="0"/>
                          </a:rPr>
                          <m:t>(</m:t>
                        </m:r>
                        <m:r>
                          <a:rPr lang="en-US" sz="2800" b="0" i="1" smtClean="0">
                            <a:latin typeface="Cambria Math" panose="02040503050406030204" pitchFamily="18" charset="0"/>
                          </a:rPr>
                          <m:t>𝐷</m:t>
                        </m:r>
                        <m:r>
                          <a:rPr lang="en-US" sz="2800" i="1">
                            <a:latin typeface="Cambria Math" panose="02040503050406030204" pitchFamily="18" charset="0"/>
                          </a:rPr>
                          <m:t>)</m:t>
                        </m:r>
                      </m:num>
                      <m:den>
                        <m:r>
                          <a:rPr lang="en-US" sz="2800" i="1">
                            <a:latin typeface="Cambria Math" panose="02040503050406030204" pitchFamily="18" charset="0"/>
                          </a:rPr>
                          <m:t>3</m:t>
                        </m:r>
                      </m:den>
                    </m:f>
                  </m:oMath>
                </a14:m>
                <a:endParaRPr lang="en-US" sz="2800" dirty="0"/>
              </a:p>
            </p:txBody>
          </p:sp>
        </mc:Choice>
        <mc:Fallback xmlns="">
          <p:sp>
            <p:nvSpPr>
              <p:cNvPr id="32" name="TextBox 31">
                <a:extLst>
                  <a:ext uri="{FF2B5EF4-FFF2-40B4-BE49-F238E27FC236}">
                    <a16:creationId xmlns:a16="http://schemas.microsoft.com/office/drawing/2014/main" id="{D27D5A8C-29B8-4BC4-B3D4-E258486CB219}"/>
                  </a:ext>
                </a:extLst>
              </p:cNvPr>
              <p:cNvSpPr txBox="1">
                <a:spLocks noRot="1" noChangeAspect="1" noMove="1" noResize="1" noEditPoints="1" noAdjustHandles="1" noChangeArrowheads="1" noChangeShapeType="1" noTextEdit="1"/>
              </p:cNvSpPr>
              <p:nvPr/>
            </p:nvSpPr>
            <p:spPr>
              <a:xfrm>
                <a:off x="3998143" y="1310737"/>
                <a:ext cx="4655999" cy="630622"/>
              </a:xfrm>
              <a:prstGeom prst="rect">
                <a:avLst/>
              </a:prstGeom>
              <a:blipFill>
                <a:blip r:embed="rId3"/>
                <a:stretch>
                  <a:fillRect b="-2135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09758396-E0A1-4C87-AC71-4ED3239A4980}"/>
                  </a:ext>
                </a:extLst>
              </p:cNvPr>
              <p:cNvSpPr txBox="1"/>
              <p:nvPr/>
            </p:nvSpPr>
            <p:spPr>
              <a:xfrm>
                <a:off x="3998143" y="2279566"/>
                <a:ext cx="4655999" cy="630622"/>
              </a:xfrm>
              <a:prstGeom prst="rect">
                <a:avLst/>
              </a:prstGeom>
              <a:noFill/>
            </p:spPr>
            <p:txBody>
              <a:bodyPr wrap="square" lIns="0" tIns="0" rIns="0" bIns="0" rtlCol="0">
                <a:spAutoFit/>
              </a:bodyPr>
              <a:lstStyle/>
              <a:p>
                <a14:m>
                  <m:oMath xmlns:m="http://schemas.openxmlformats.org/officeDocument/2006/math">
                    <m:r>
                      <a:rPr lang="en-US" sz="2800" b="0" i="1" smtClean="0">
                        <a:latin typeface="Cambria Math" panose="02040503050406030204" pitchFamily="18" charset="0"/>
                      </a:rPr>
                      <m:t>𝑃𝑅</m:t>
                    </m:r>
                    <m:d>
                      <m:dPr>
                        <m:ctrlPr>
                          <a:rPr lang="en-US" sz="2800" b="0" i="1" smtClean="0">
                            <a:latin typeface="Cambria Math" panose="02040503050406030204" pitchFamily="18" charset="0"/>
                          </a:rPr>
                        </m:ctrlPr>
                      </m:dPr>
                      <m:e>
                        <m:r>
                          <a:rPr lang="en-US" sz="2800" b="0" i="1" smtClean="0">
                            <a:latin typeface="Cambria Math" panose="02040503050406030204" pitchFamily="18" charset="0"/>
                          </a:rPr>
                          <m:t>𝐵</m:t>
                        </m:r>
                      </m:e>
                    </m:d>
                    <m:r>
                      <a:rPr lang="en-US" sz="2800" b="0" i="1" smtClean="0">
                        <a:latin typeface="Cambria Math" panose="02040503050406030204" pitchFamily="18" charset="0"/>
                      </a:rPr>
                      <m:t>=</m:t>
                    </m:r>
                    <m:f>
                      <m:fPr>
                        <m:ctrlPr>
                          <a:rPr lang="en-US" sz="2800" b="0" i="1" smtClean="0">
                            <a:latin typeface="Cambria Math" panose="02040503050406030204" pitchFamily="18" charset="0"/>
                          </a:rPr>
                        </m:ctrlPr>
                      </m:fPr>
                      <m:num>
                        <m:r>
                          <a:rPr lang="en-US" sz="2800" b="0" i="1" smtClean="0">
                            <a:latin typeface="Cambria Math" panose="02040503050406030204" pitchFamily="18" charset="0"/>
                          </a:rPr>
                          <m:t>𝑃𝑅</m:t>
                        </m:r>
                        <m:r>
                          <a:rPr lang="en-US" sz="2800" b="0" i="1" smtClean="0">
                            <a:latin typeface="Cambria Math" panose="02040503050406030204" pitchFamily="18" charset="0"/>
                          </a:rPr>
                          <m:t>(</m:t>
                        </m:r>
                        <m:r>
                          <a:rPr lang="en-US" sz="2800" b="0" i="1" smtClean="0">
                            <a:latin typeface="Cambria Math" panose="02040503050406030204" pitchFamily="18" charset="0"/>
                          </a:rPr>
                          <m:t>𝐴</m:t>
                        </m:r>
                        <m:r>
                          <a:rPr lang="en-US" sz="2800" b="0" i="1" smtClean="0">
                            <a:latin typeface="Cambria Math" panose="02040503050406030204" pitchFamily="18" charset="0"/>
                          </a:rPr>
                          <m:t>)</m:t>
                        </m:r>
                      </m:num>
                      <m:den>
                        <m:r>
                          <a:rPr lang="en-US" sz="2800" b="0" i="1" smtClean="0">
                            <a:latin typeface="Cambria Math" panose="02040503050406030204" pitchFamily="18" charset="0"/>
                          </a:rPr>
                          <m:t>3</m:t>
                        </m:r>
                      </m:den>
                    </m:f>
                    <m:r>
                      <a:rPr lang="en-US" sz="2800" b="0" i="1" smtClean="0">
                        <a:latin typeface="Cambria Math" panose="02040503050406030204" pitchFamily="18" charset="0"/>
                      </a:rPr>
                      <m:t>+</m:t>
                    </m:r>
                    <m:f>
                      <m:fPr>
                        <m:ctrlPr>
                          <a:rPr lang="en-US" sz="2800" i="1">
                            <a:latin typeface="Cambria Math" panose="02040503050406030204" pitchFamily="18" charset="0"/>
                          </a:rPr>
                        </m:ctrlPr>
                      </m:fPr>
                      <m:num>
                        <m:r>
                          <a:rPr lang="en-US" sz="2800" i="1">
                            <a:latin typeface="Cambria Math" panose="02040503050406030204" pitchFamily="18" charset="0"/>
                          </a:rPr>
                          <m:t>𝑃𝑅</m:t>
                        </m:r>
                        <m:r>
                          <a:rPr lang="en-US" sz="2800" i="1">
                            <a:latin typeface="Cambria Math" panose="02040503050406030204" pitchFamily="18" charset="0"/>
                          </a:rPr>
                          <m:t>(</m:t>
                        </m:r>
                        <m:r>
                          <a:rPr lang="en-US" sz="2800" b="0" i="1" smtClean="0">
                            <a:latin typeface="Cambria Math" panose="02040503050406030204" pitchFamily="18" charset="0"/>
                          </a:rPr>
                          <m:t>𝐶</m:t>
                        </m:r>
                        <m:r>
                          <a:rPr lang="en-US" sz="2800" i="1">
                            <a:latin typeface="Cambria Math" panose="02040503050406030204" pitchFamily="18" charset="0"/>
                          </a:rPr>
                          <m:t>)</m:t>
                        </m:r>
                      </m:num>
                      <m:den>
                        <m:r>
                          <a:rPr lang="en-US" sz="2800" i="1">
                            <a:latin typeface="Cambria Math" panose="02040503050406030204" pitchFamily="18" charset="0"/>
                          </a:rPr>
                          <m:t>3</m:t>
                        </m:r>
                      </m:den>
                    </m:f>
                  </m:oMath>
                </a14:m>
                <a:r>
                  <a:rPr lang="en-US" sz="2800" dirty="0"/>
                  <a:t> + </a:t>
                </a:r>
                <a14:m>
                  <m:oMath xmlns:m="http://schemas.openxmlformats.org/officeDocument/2006/math">
                    <m:f>
                      <m:fPr>
                        <m:ctrlPr>
                          <a:rPr lang="en-US" sz="2800" i="1">
                            <a:latin typeface="Cambria Math" panose="02040503050406030204" pitchFamily="18" charset="0"/>
                          </a:rPr>
                        </m:ctrlPr>
                      </m:fPr>
                      <m:num>
                        <m:r>
                          <a:rPr lang="en-US" sz="2800" i="1">
                            <a:latin typeface="Cambria Math" panose="02040503050406030204" pitchFamily="18" charset="0"/>
                          </a:rPr>
                          <m:t>𝑃𝑅</m:t>
                        </m:r>
                        <m:r>
                          <a:rPr lang="en-US" sz="2800" i="1">
                            <a:latin typeface="Cambria Math" panose="02040503050406030204" pitchFamily="18" charset="0"/>
                          </a:rPr>
                          <m:t>(</m:t>
                        </m:r>
                        <m:r>
                          <a:rPr lang="en-US" sz="2800" b="0" i="1" smtClean="0">
                            <a:latin typeface="Cambria Math" panose="02040503050406030204" pitchFamily="18" charset="0"/>
                          </a:rPr>
                          <m:t>𝐷</m:t>
                        </m:r>
                        <m:r>
                          <a:rPr lang="en-US" sz="2800" i="1">
                            <a:latin typeface="Cambria Math" panose="02040503050406030204" pitchFamily="18" charset="0"/>
                          </a:rPr>
                          <m:t>)</m:t>
                        </m:r>
                      </m:num>
                      <m:den>
                        <m:r>
                          <a:rPr lang="en-US" sz="2800" i="1">
                            <a:latin typeface="Cambria Math" panose="02040503050406030204" pitchFamily="18" charset="0"/>
                          </a:rPr>
                          <m:t>3</m:t>
                        </m:r>
                      </m:den>
                    </m:f>
                  </m:oMath>
                </a14:m>
                <a:endParaRPr lang="en-US" sz="2800" dirty="0"/>
              </a:p>
            </p:txBody>
          </p:sp>
        </mc:Choice>
        <mc:Fallback xmlns="">
          <p:sp>
            <p:nvSpPr>
              <p:cNvPr id="33" name="TextBox 32">
                <a:extLst>
                  <a:ext uri="{FF2B5EF4-FFF2-40B4-BE49-F238E27FC236}">
                    <a16:creationId xmlns:a16="http://schemas.microsoft.com/office/drawing/2014/main" id="{09758396-E0A1-4C87-AC71-4ED3239A4980}"/>
                  </a:ext>
                </a:extLst>
              </p:cNvPr>
              <p:cNvSpPr txBox="1">
                <a:spLocks noRot="1" noChangeAspect="1" noMove="1" noResize="1" noEditPoints="1" noAdjustHandles="1" noChangeArrowheads="1" noChangeShapeType="1" noTextEdit="1"/>
              </p:cNvSpPr>
              <p:nvPr/>
            </p:nvSpPr>
            <p:spPr>
              <a:xfrm>
                <a:off x="3998143" y="2279566"/>
                <a:ext cx="4655999" cy="630622"/>
              </a:xfrm>
              <a:prstGeom prst="rect">
                <a:avLst/>
              </a:prstGeom>
              <a:blipFill>
                <a:blip r:embed="rId4"/>
                <a:stretch>
                  <a:fillRect b="-2038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DBF1C86D-9CE9-4010-BA20-E062621249F9}"/>
                  </a:ext>
                </a:extLst>
              </p:cNvPr>
              <p:cNvSpPr txBox="1"/>
              <p:nvPr/>
            </p:nvSpPr>
            <p:spPr>
              <a:xfrm>
                <a:off x="4059867" y="3248395"/>
                <a:ext cx="4655999" cy="630622"/>
              </a:xfrm>
              <a:prstGeom prst="rect">
                <a:avLst/>
              </a:prstGeom>
              <a:noFill/>
            </p:spPr>
            <p:txBody>
              <a:bodyPr wrap="square" lIns="0" tIns="0" rIns="0" bIns="0" rtlCol="0">
                <a:spAutoFit/>
              </a:bodyPr>
              <a:lstStyle/>
              <a:p>
                <a14:m>
                  <m:oMath xmlns:m="http://schemas.openxmlformats.org/officeDocument/2006/math">
                    <m:r>
                      <a:rPr lang="en-US" sz="2800" b="0" i="1" smtClean="0">
                        <a:latin typeface="Cambria Math" panose="02040503050406030204" pitchFamily="18" charset="0"/>
                      </a:rPr>
                      <m:t>𝑃𝑅</m:t>
                    </m:r>
                    <m:d>
                      <m:dPr>
                        <m:ctrlPr>
                          <a:rPr lang="en-US" sz="2800" b="0" i="1" smtClean="0">
                            <a:latin typeface="Cambria Math" panose="02040503050406030204" pitchFamily="18" charset="0"/>
                          </a:rPr>
                        </m:ctrlPr>
                      </m:dPr>
                      <m:e>
                        <m:r>
                          <a:rPr lang="en-US" sz="2800" b="0" i="1" smtClean="0">
                            <a:latin typeface="Cambria Math" panose="02040503050406030204" pitchFamily="18" charset="0"/>
                          </a:rPr>
                          <m:t>𝐶</m:t>
                        </m:r>
                      </m:e>
                    </m:d>
                    <m:r>
                      <a:rPr lang="en-US" sz="2800" b="0" i="1" smtClean="0">
                        <a:latin typeface="Cambria Math" panose="02040503050406030204" pitchFamily="18" charset="0"/>
                      </a:rPr>
                      <m:t>=</m:t>
                    </m:r>
                    <m:f>
                      <m:fPr>
                        <m:ctrlPr>
                          <a:rPr lang="en-US" sz="2800" b="0" i="1" smtClean="0">
                            <a:latin typeface="Cambria Math" panose="02040503050406030204" pitchFamily="18" charset="0"/>
                          </a:rPr>
                        </m:ctrlPr>
                      </m:fPr>
                      <m:num>
                        <m:r>
                          <a:rPr lang="en-US" sz="2800" b="0" i="1" smtClean="0">
                            <a:latin typeface="Cambria Math" panose="02040503050406030204" pitchFamily="18" charset="0"/>
                          </a:rPr>
                          <m:t>𝑃𝑅</m:t>
                        </m:r>
                        <m:r>
                          <a:rPr lang="en-US" sz="2800" b="0" i="1" smtClean="0">
                            <a:latin typeface="Cambria Math" panose="02040503050406030204" pitchFamily="18" charset="0"/>
                          </a:rPr>
                          <m:t>(</m:t>
                        </m:r>
                        <m:r>
                          <a:rPr lang="en-US" sz="2800" b="0" i="1" smtClean="0">
                            <a:latin typeface="Cambria Math" panose="02040503050406030204" pitchFamily="18" charset="0"/>
                          </a:rPr>
                          <m:t>𝐴</m:t>
                        </m:r>
                        <m:r>
                          <a:rPr lang="en-US" sz="2800" b="0" i="1" smtClean="0">
                            <a:latin typeface="Cambria Math" panose="02040503050406030204" pitchFamily="18" charset="0"/>
                          </a:rPr>
                          <m:t>)</m:t>
                        </m:r>
                      </m:num>
                      <m:den>
                        <m:r>
                          <a:rPr lang="en-US" sz="2800" b="0" i="1" smtClean="0">
                            <a:latin typeface="Cambria Math" panose="02040503050406030204" pitchFamily="18" charset="0"/>
                          </a:rPr>
                          <m:t>3</m:t>
                        </m:r>
                      </m:den>
                    </m:f>
                    <m:r>
                      <a:rPr lang="en-US" sz="2800" b="0" i="1" smtClean="0">
                        <a:latin typeface="Cambria Math" panose="02040503050406030204" pitchFamily="18" charset="0"/>
                      </a:rPr>
                      <m:t>+</m:t>
                    </m:r>
                    <m:f>
                      <m:fPr>
                        <m:ctrlPr>
                          <a:rPr lang="en-US" sz="2800" i="1">
                            <a:latin typeface="Cambria Math" panose="02040503050406030204" pitchFamily="18" charset="0"/>
                          </a:rPr>
                        </m:ctrlPr>
                      </m:fPr>
                      <m:num>
                        <m:r>
                          <a:rPr lang="en-US" sz="2800" i="1">
                            <a:latin typeface="Cambria Math" panose="02040503050406030204" pitchFamily="18" charset="0"/>
                          </a:rPr>
                          <m:t>𝑃𝑅</m:t>
                        </m:r>
                        <m:r>
                          <a:rPr lang="en-US" sz="2800" i="1">
                            <a:latin typeface="Cambria Math" panose="02040503050406030204" pitchFamily="18" charset="0"/>
                          </a:rPr>
                          <m:t>(</m:t>
                        </m:r>
                        <m:r>
                          <a:rPr lang="en-US" sz="2800" b="0" i="1" smtClean="0">
                            <a:latin typeface="Cambria Math" panose="02040503050406030204" pitchFamily="18" charset="0"/>
                          </a:rPr>
                          <m:t>𝐵</m:t>
                        </m:r>
                        <m:r>
                          <a:rPr lang="en-US" sz="2800" i="1">
                            <a:latin typeface="Cambria Math" panose="02040503050406030204" pitchFamily="18" charset="0"/>
                          </a:rPr>
                          <m:t>)</m:t>
                        </m:r>
                      </m:num>
                      <m:den>
                        <m:r>
                          <a:rPr lang="en-US" sz="2800" i="1">
                            <a:latin typeface="Cambria Math" panose="02040503050406030204" pitchFamily="18" charset="0"/>
                          </a:rPr>
                          <m:t>3</m:t>
                        </m:r>
                      </m:den>
                    </m:f>
                  </m:oMath>
                </a14:m>
                <a:r>
                  <a:rPr lang="en-US" sz="2800" dirty="0"/>
                  <a:t> + </a:t>
                </a:r>
                <a14:m>
                  <m:oMath xmlns:m="http://schemas.openxmlformats.org/officeDocument/2006/math">
                    <m:f>
                      <m:fPr>
                        <m:ctrlPr>
                          <a:rPr lang="en-US" sz="2800" i="1">
                            <a:latin typeface="Cambria Math" panose="02040503050406030204" pitchFamily="18" charset="0"/>
                          </a:rPr>
                        </m:ctrlPr>
                      </m:fPr>
                      <m:num>
                        <m:r>
                          <a:rPr lang="en-US" sz="2800" i="1">
                            <a:latin typeface="Cambria Math" panose="02040503050406030204" pitchFamily="18" charset="0"/>
                          </a:rPr>
                          <m:t>𝑃𝑅</m:t>
                        </m:r>
                        <m:r>
                          <a:rPr lang="en-US" sz="2800" i="1">
                            <a:latin typeface="Cambria Math" panose="02040503050406030204" pitchFamily="18" charset="0"/>
                          </a:rPr>
                          <m:t>(</m:t>
                        </m:r>
                        <m:r>
                          <a:rPr lang="en-US" sz="2800" b="0" i="1" smtClean="0">
                            <a:latin typeface="Cambria Math" panose="02040503050406030204" pitchFamily="18" charset="0"/>
                          </a:rPr>
                          <m:t>𝐷</m:t>
                        </m:r>
                        <m:r>
                          <a:rPr lang="en-US" sz="2800" i="1">
                            <a:latin typeface="Cambria Math" panose="02040503050406030204" pitchFamily="18" charset="0"/>
                          </a:rPr>
                          <m:t>)</m:t>
                        </m:r>
                      </m:num>
                      <m:den>
                        <m:r>
                          <a:rPr lang="en-US" sz="2800" i="1">
                            <a:latin typeface="Cambria Math" panose="02040503050406030204" pitchFamily="18" charset="0"/>
                          </a:rPr>
                          <m:t>3</m:t>
                        </m:r>
                      </m:den>
                    </m:f>
                  </m:oMath>
                </a14:m>
                <a:endParaRPr lang="en-US" sz="2800" dirty="0"/>
              </a:p>
            </p:txBody>
          </p:sp>
        </mc:Choice>
        <mc:Fallback xmlns="">
          <p:sp>
            <p:nvSpPr>
              <p:cNvPr id="34" name="TextBox 33">
                <a:extLst>
                  <a:ext uri="{FF2B5EF4-FFF2-40B4-BE49-F238E27FC236}">
                    <a16:creationId xmlns:a16="http://schemas.microsoft.com/office/drawing/2014/main" id="{DBF1C86D-9CE9-4010-BA20-E062621249F9}"/>
                  </a:ext>
                </a:extLst>
              </p:cNvPr>
              <p:cNvSpPr txBox="1">
                <a:spLocks noRot="1" noChangeAspect="1" noMove="1" noResize="1" noEditPoints="1" noAdjustHandles="1" noChangeArrowheads="1" noChangeShapeType="1" noTextEdit="1"/>
              </p:cNvSpPr>
              <p:nvPr/>
            </p:nvSpPr>
            <p:spPr>
              <a:xfrm>
                <a:off x="4059867" y="3248395"/>
                <a:ext cx="4655999" cy="630622"/>
              </a:xfrm>
              <a:prstGeom prst="rect">
                <a:avLst/>
              </a:prstGeom>
              <a:blipFill>
                <a:blip r:embed="rId5"/>
                <a:stretch>
                  <a:fillRect b="-2038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98D0D6F4-A606-4ECD-B106-6FA4617881CB}"/>
                  </a:ext>
                </a:extLst>
              </p:cNvPr>
              <p:cNvSpPr txBox="1"/>
              <p:nvPr/>
            </p:nvSpPr>
            <p:spPr>
              <a:xfrm>
                <a:off x="4059867" y="4217224"/>
                <a:ext cx="4655999" cy="630622"/>
              </a:xfrm>
              <a:prstGeom prst="rect">
                <a:avLst/>
              </a:prstGeom>
              <a:noFill/>
            </p:spPr>
            <p:txBody>
              <a:bodyPr wrap="square" lIns="0" tIns="0" rIns="0" bIns="0" rtlCol="0">
                <a:spAutoFit/>
              </a:bodyPr>
              <a:lstStyle/>
              <a:p>
                <a14:m>
                  <m:oMath xmlns:m="http://schemas.openxmlformats.org/officeDocument/2006/math">
                    <m:r>
                      <a:rPr lang="en-US" sz="2800" b="0" i="1" smtClean="0">
                        <a:latin typeface="Cambria Math" panose="02040503050406030204" pitchFamily="18" charset="0"/>
                      </a:rPr>
                      <m:t>𝑃𝑅</m:t>
                    </m:r>
                    <m:d>
                      <m:dPr>
                        <m:ctrlPr>
                          <a:rPr lang="en-US" sz="2800" b="0" i="1" smtClean="0">
                            <a:latin typeface="Cambria Math" panose="02040503050406030204" pitchFamily="18" charset="0"/>
                          </a:rPr>
                        </m:ctrlPr>
                      </m:dPr>
                      <m:e>
                        <m:r>
                          <a:rPr lang="en-US" sz="2800" b="0" i="1" smtClean="0">
                            <a:latin typeface="Cambria Math" panose="02040503050406030204" pitchFamily="18" charset="0"/>
                          </a:rPr>
                          <m:t>𝐷</m:t>
                        </m:r>
                      </m:e>
                    </m:d>
                    <m:r>
                      <a:rPr lang="en-US" sz="2800" b="0" i="1" smtClean="0">
                        <a:latin typeface="Cambria Math" panose="02040503050406030204" pitchFamily="18" charset="0"/>
                      </a:rPr>
                      <m:t>=</m:t>
                    </m:r>
                    <m:f>
                      <m:fPr>
                        <m:ctrlPr>
                          <a:rPr lang="en-US" sz="2800" b="0" i="1" smtClean="0">
                            <a:latin typeface="Cambria Math" panose="02040503050406030204" pitchFamily="18" charset="0"/>
                          </a:rPr>
                        </m:ctrlPr>
                      </m:fPr>
                      <m:num>
                        <m:r>
                          <a:rPr lang="en-US" sz="2800" b="0" i="1" smtClean="0">
                            <a:latin typeface="Cambria Math" panose="02040503050406030204" pitchFamily="18" charset="0"/>
                          </a:rPr>
                          <m:t>𝑃𝑅</m:t>
                        </m:r>
                        <m:r>
                          <a:rPr lang="en-US" sz="2800" b="0" i="1" smtClean="0">
                            <a:latin typeface="Cambria Math" panose="02040503050406030204" pitchFamily="18" charset="0"/>
                          </a:rPr>
                          <m:t>(</m:t>
                        </m:r>
                        <m:r>
                          <a:rPr lang="en-US" sz="2800" b="0" i="1" smtClean="0">
                            <a:latin typeface="Cambria Math" panose="02040503050406030204" pitchFamily="18" charset="0"/>
                          </a:rPr>
                          <m:t>𝐴</m:t>
                        </m:r>
                        <m:r>
                          <a:rPr lang="en-US" sz="2800" b="0" i="1" smtClean="0">
                            <a:latin typeface="Cambria Math" panose="02040503050406030204" pitchFamily="18" charset="0"/>
                          </a:rPr>
                          <m:t>)</m:t>
                        </m:r>
                      </m:num>
                      <m:den>
                        <m:r>
                          <a:rPr lang="en-US" sz="2800" b="0" i="1" smtClean="0">
                            <a:latin typeface="Cambria Math" panose="02040503050406030204" pitchFamily="18" charset="0"/>
                          </a:rPr>
                          <m:t>3</m:t>
                        </m:r>
                      </m:den>
                    </m:f>
                    <m:r>
                      <a:rPr lang="en-US" sz="2800" b="0" i="1" smtClean="0">
                        <a:latin typeface="Cambria Math" panose="02040503050406030204" pitchFamily="18" charset="0"/>
                      </a:rPr>
                      <m:t>+</m:t>
                    </m:r>
                    <m:f>
                      <m:fPr>
                        <m:ctrlPr>
                          <a:rPr lang="en-US" sz="2800" i="1">
                            <a:latin typeface="Cambria Math" panose="02040503050406030204" pitchFamily="18" charset="0"/>
                          </a:rPr>
                        </m:ctrlPr>
                      </m:fPr>
                      <m:num>
                        <m:r>
                          <a:rPr lang="en-US" sz="2800" i="1">
                            <a:latin typeface="Cambria Math" panose="02040503050406030204" pitchFamily="18" charset="0"/>
                          </a:rPr>
                          <m:t>𝑃𝑅</m:t>
                        </m:r>
                        <m:r>
                          <a:rPr lang="en-US" sz="2800" i="1">
                            <a:latin typeface="Cambria Math" panose="02040503050406030204" pitchFamily="18" charset="0"/>
                          </a:rPr>
                          <m:t>(</m:t>
                        </m:r>
                        <m:r>
                          <a:rPr lang="en-US" sz="2800" b="0" i="1" smtClean="0">
                            <a:latin typeface="Cambria Math" panose="02040503050406030204" pitchFamily="18" charset="0"/>
                          </a:rPr>
                          <m:t>𝐵</m:t>
                        </m:r>
                        <m:r>
                          <a:rPr lang="en-US" sz="2800" i="1">
                            <a:latin typeface="Cambria Math" panose="02040503050406030204" pitchFamily="18" charset="0"/>
                          </a:rPr>
                          <m:t>)</m:t>
                        </m:r>
                      </m:num>
                      <m:den>
                        <m:r>
                          <a:rPr lang="en-US" sz="2800" i="1">
                            <a:latin typeface="Cambria Math" panose="02040503050406030204" pitchFamily="18" charset="0"/>
                          </a:rPr>
                          <m:t>3</m:t>
                        </m:r>
                      </m:den>
                    </m:f>
                  </m:oMath>
                </a14:m>
                <a:r>
                  <a:rPr lang="en-US" sz="2800" dirty="0"/>
                  <a:t> + </a:t>
                </a:r>
                <a14:m>
                  <m:oMath xmlns:m="http://schemas.openxmlformats.org/officeDocument/2006/math">
                    <m:f>
                      <m:fPr>
                        <m:ctrlPr>
                          <a:rPr lang="en-US" sz="2800" i="1">
                            <a:latin typeface="Cambria Math" panose="02040503050406030204" pitchFamily="18" charset="0"/>
                          </a:rPr>
                        </m:ctrlPr>
                      </m:fPr>
                      <m:num>
                        <m:r>
                          <a:rPr lang="en-US" sz="2800" i="1">
                            <a:latin typeface="Cambria Math" panose="02040503050406030204" pitchFamily="18" charset="0"/>
                          </a:rPr>
                          <m:t>𝑃𝑅</m:t>
                        </m:r>
                        <m:r>
                          <a:rPr lang="en-US" sz="2800" i="1">
                            <a:latin typeface="Cambria Math" panose="02040503050406030204" pitchFamily="18" charset="0"/>
                          </a:rPr>
                          <m:t>(</m:t>
                        </m:r>
                        <m:r>
                          <a:rPr lang="en-US" sz="2800" b="0" i="1" smtClean="0">
                            <a:latin typeface="Cambria Math" panose="02040503050406030204" pitchFamily="18" charset="0"/>
                          </a:rPr>
                          <m:t>𝐶</m:t>
                        </m:r>
                        <m:r>
                          <a:rPr lang="en-US" sz="2800" i="1">
                            <a:latin typeface="Cambria Math" panose="02040503050406030204" pitchFamily="18" charset="0"/>
                          </a:rPr>
                          <m:t>)</m:t>
                        </m:r>
                      </m:num>
                      <m:den>
                        <m:r>
                          <a:rPr lang="en-US" sz="2800" i="1">
                            <a:latin typeface="Cambria Math" panose="02040503050406030204" pitchFamily="18" charset="0"/>
                          </a:rPr>
                          <m:t>3</m:t>
                        </m:r>
                      </m:den>
                    </m:f>
                  </m:oMath>
                </a14:m>
                <a:endParaRPr lang="en-US" sz="2800" dirty="0"/>
              </a:p>
            </p:txBody>
          </p:sp>
        </mc:Choice>
        <mc:Fallback xmlns="">
          <p:sp>
            <p:nvSpPr>
              <p:cNvPr id="35" name="TextBox 34">
                <a:extLst>
                  <a:ext uri="{FF2B5EF4-FFF2-40B4-BE49-F238E27FC236}">
                    <a16:creationId xmlns:a16="http://schemas.microsoft.com/office/drawing/2014/main" id="{98D0D6F4-A606-4ECD-B106-6FA4617881CB}"/>
                  </a:ext>
                </a:extLst>
              </p:cNvPr>
              <p:cNvSpPr txBox="1">
                <a:spLocks noRot="1" noChangeAspect="1" noMove="1" noResize="1" noEditPoints="1" noAdjustHandles="1" noChangeArrowheads="1" noChangeShapeType="1" noTextEdit="1"/>
              </p:cNvSpPr>
              <p:nvPr/>
            </p:nvSpPr>
            <p:spPr>
              <a:xfrm>
                <a:off x="4059867" y="4217224"/>
                <a:ext cx="4655999" cy="630622"/>
              </a:xfrm>
              <a:prstGeom prst="rect">
                <a:avLst/>
              </a:prstGeom>
              <a:blipFill>
                <a:blip r:embed="rId6"/>
                <a:stretch>
                  <a:fillRect b="-20388"/>
                </a:stretch>
              </a:blipFill>
            </p:spPr>
            <p:txBody>
              <a:bodyPr/>
              <a:lstStyle/>
              <a:p>
                <a:r>
                  <a:rPr lang="en-US">
                    <a:noFill/>
                  </a:rPr>
                  <a:t> </a:t>
                </a:r>
              </a:p>
            </p:txBody>
          </p:sp>
        </mc:Fallback>
      </mc:AlternateContent>
      <p:sp>
        <p:nvSpPr>
          <p:cNvPr id="3" name="Slide Number Placeholder 2">
            <a:extLst>
              <a:ext uri="{FF2B5EF4-FFF2-40B4-BE49-F238E27FC236}">
                <a16:creationId xmlns:a16="http://schemas.microsoft.com/office/drawing/2014/main" id="{7B299995-A8A7-4A82-9AF9-592009C19A26}"/>
              </a:ext>
            </a:extLst>
          </p:cNvPr>
          <p:cNvSpPr>
            <a:spLocks noGrp="1"/>
          </p:cNvSpPr>
          <p:nvPr>
            <p:ph type="sldNum" sz="quarter" idx="12"/>
          </p:nvPr>
        </p:nvSpPr>
        <p:spPr/>
        <p:txBody>
          <a:bodyPr/>
          <a:lstStyle/>
          <a:p>
            <a:fld id="{F8D59B09-23C8-46BA-B508-CE17BADF421E}" type="slidenum">
              <a:rPr lang="en-US" smtClean="0"/>
              <a:pPr/>
              <a:t>19</a:t>
            </a:fld>
            <a:endParaRPr lang="en-US"/>
          </a:p>
        </p:txBody>
      </p:sp>
    </p:spTree>
    <p:extLst>
      <p:ext uri="{BB962C8B-B14F-4D97-AF65-F5344CB8AC3E}">
        <p14:creationId xmlns:p14="http://schemas.microsoft.com/office/powerpoint/2010/main" val="21822249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Group 29">
            <a:extLst>
              <a:ext uri="{FF2B5EF4-FFF2-40B4-BE49-F238E27FC236}">
                <a16:creationId xmlns:a16="http://schemas.microsoft.com/office/drawing/2014/main" id="{B58D5A04-E47C-41A8-A134-9DA5ED042154}"/>
              </a:ext>
            </a:extLst>
          </p:cNvPr>
          <p:cNvGrpSpPr>
            <a:grpSpLocks noChangeAspect="1"/>
          </p:cNvGrpSpPr>
          <p:nvPr/>
        </p:nvGrpSpPr>
        <p:grpSpPr>
          <a:xfrm>
            <a:off x="571605" y="1310737"/>
            <a:ext cx="2963532" cy="2724107"/>
            <a:chOff x="2179528" y="1728592"/>
            <a:chExt cx="4404361" cy="4048531"/>
          </a:xfrm>
        </p:grpSpPr>
        <p:grpSp>
          <p:nvGrpSpPr>
            <p:cNvPr id="6" name="Group 5">
              <a:extLst>
                <a:ext uri="{FF2B5EF4-FFF2-40B4-BE49-F238E27FC236}">
                  <a16:creationId xmlns:a16="http://schemas.microsoft.com/office/drawing/2014/main" id="{CB25D273-FEA0-4678-8F09-C3264487D99A}"/>
                </a:ext>
              </a:extLst>
            </p:cNvPr>
            <p:cNvGrpSpPr/>
            <p:nvPr/>
          </p:nvGrpSpPr>
          <p:grpSpPr>
            <a:xfrm>
              <a:off x="2179529" y="1728592"/>
              <a:ext cx="1143000" cy="1139868"/>
              <a:chOff x="2179529" y="1728592"/>
              <a:chExt cx="1143000" cy="1139868"/>
            </a:xfrm>
          </p:grpSpPr>
          <p:sp>
            <p:nvSpPr>
              <p:cNvPr id="2" name="Oval 1">
                <a:extLst>
                  <a:ext uri="{FF2B5EF4-FFF2-40B4-BE49-F238E27FC236}">
                    <a16:creationId xmlns:a16="http://schemas.microsoft.com/office/drawing/2014/main" id="{CD31E416-910F-4FD3-87EA-B618C64ED143}"/>
                  </a:ext>
                </a:extLst>
              </p:cNvPr>
              <p:cNvSpPr/>
              <p:nvPr/>
            </p:nvSpPr>
            <p:spPr>
              <a:xfrm>
                <a:off x="2179529" y="1728592"/>
                <a:ext cx="1143000" cy="1139868"/>
              </a:xfrm>
              <a:prstGeom prst="ellipse">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a:p>
            </p:txBody>
          </p:sp>
          <p:sp>
            <p:nvSpPr>
              <p:cNvPr id="5" name="TextBox 4">
                <a:extLst>
                  <a:ext uri="{FF2B5EF4-FFF2-40B4-BE49-F238E27FC236}">
                    <a16:creationId xmlns:a16="http://schemas.microsoft.com/office/drawing/2014/main" id="{E2AD4F9A-431C-4E4F-853C-59BA1F501748}"/>
                  </a:ext>
                </a:extLst>
              </p:cNvPr>
              <p:cNvSpPr txBox="1"/>
              <p:nvPr/>
            </p:nvSpPr>
            <p:spPr>
              <a:xfrm>
                <a:off x="2443612" y="1975360"/>
                <a:ext cx="614833" cy="646331"/>
              </a:xfrm>
              <a:prstGeom prst="rect">
                <a:avLst/>
              </a:prstGeom>
              <a:noFill/>
            </p:spPr>
            <p:txBody>
              <a:bodyPr wrap="square" rtlCol="0" anchor="ctr">
                <a:normAutofit fontScale="70000" lnSpcReduction="20000"/>
              </a:bodyPr>
              <a:lstStyle/>
              <a:p>
                <a:pPr algn="ctr"/>
                <a:r>
                  <a:rPr lang="en-US" sz="3600" dirty="0"/>
                  <a:t>A</a:t>
                </a:r>
              </a:p>
            </p:txBody>
          </p:sp>
        </p:grpSp>
        <p:grpSp>
          <p:nvGrpSpPr>
            <p:cNvPr id="7" name="Group 6">
              <a:extLst>
                <a:ext uri="{FF2B5EF4-FFF2-40B4-BE49-F238E27FC236}">
                  <a16:creationId xmlns:a16="http://schemas.microsoft.com/office/drawing/2014/main" id="{209CB081-A37E-426B-AB8C-32BC604E6B71}"/>
                </a:ext>
              </a:extLst>
            </p:cNvPr>
            <p:cNvGrpSpPr/>
            <p:nvPr/>
          </p:nvGrpSpPr>
          <p:grpSpPr>
            <a:xfrm>
              <a:off x="5440889" y="1728592"/>
              <a:ext cx="1143000" cy="1139868"/>
              <a:chOff x="2179529" y="1728592"/>
              <a:chExt cx="1143000" cy="1139868"/>
            </a:xfrm>
          </p:grpSpPr>
          <p:sp>
            <p:nvSpPr>
              <p:cNvPr id="8" name="Oval 7">
                <a:extLst>
                  <a:ext uri="{FF2B5EF4-FFF2-40B4-BE49-F238E27FC236}">
                    <a16:creationId xmlns:a16="http://schemas.microsoft.com/office/drawing/2014/main" id="{EEEEF563-F9AB-4616-B195-115220A0D81A}"/>
                  </a:ext>
                </a:extLst>
              </p:cNvPr>
              <p:cNvSpPr/>
              <p:nvPr/>
            </p:nvSpPr>
            <p:spPr>
              <a:xfrm>
                <a:off x="2179529" y="1728592"/>
                <a:ext cx="1143000" cy="1139868"/>
              </a:xfrm>
              <a:prstGeom prst="ellipse">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a:p>
            </p:txBody>
          </p:sp>
          <p:sp>
            <p:nvSpPr>
              <p:cNvPr id="9" name="TextBox 8">
                <a:extLst>
                  <a:ext uri="{FF2B5EF4-FFF2-40B4-BE49-F238E27FC236}">
                    <a16:creationId xmlns:a16="http://schemas.microsoft.com/office/drawing/2014/main" id="{D215C1C9-9B4A-4D74-B29A-30BFB72316FB}"/>
                  </a:ext>
                </a:extLst>
              </p:cNvPr>
              <p:cNvSpPr txBox="1"/>
              <p:nvPr/>
            </p:nvSpPr>
            <p:spPr>
              <a:xfrm>
                <a:off x="2443612" y="1975360"/>
                <a:ext cx="614833" cy="646331"/>
              </a:xfrm>
              <a:prstGeom prst="rect">
                <a:avLst/>
              </a:prstGeom>
              <a:noFill/>
            </p:spPr>
            <p:txBody>
              <a:bodyPr wrap="square" rtlCol="0" anchor="ctr">
                <a:normAutofit fontScale="70000" lnSpcReduction="20000"/>
              </a:bodyPr>
              <a:lstStyle/>
              <a:p>
                <a:pPr algn="ctr"/>
                <a:r>
                  <a:rPr lang="en-US" sz="3600" dirty="0"/>
                  <a:t>B</a:t>
                </a:r>
              </a:p>
            </p:txBody>
          </p:sp>
        </p:grpSp>
        <p:grpSp>
          <p:nvGrpSpPr>
            <p:cNvPr id="10" name="Group 9">
              <a:extLst>
                <a:ext uri="{FF2B5EF4-FFF2-40B4-BE49-F238E27FC236}">
                  <a16:creationId xmlns:a16="http://schemas.microsoft.com/office/drawing/2014/main" id="{32A7F545-C81A-4F45-958D-0FD0C62B61E7}"/>
                </a:ext>
              </a:extLst>
            </p:cNvPr>
            <p:cNvGrpSpPr/>
            <p:nvPr/>
          </p:nvGrpSpPr>
          <p:grpSpPr>
            <a:xfrm>
              <a:off x="2179528" y="4637255"/>
              <a:ext cx="1143000" cy="1139868"/>
              <a:chOff x="2179529" y="1728592"/>
              <a:chExt cx="1143000" cy="1139868"/>
            </a:xfrm>
          </p:grpSpPr>
          <p:sp>
            <p:nvSpPr>
              <p:cNvPr id="11" name="Oval 10">
                <a:extLst>
                  <a:ext uri="{FF2B5EF4-FFF2-40B4-BE49-F238E27FC236}">
                    <a16:creationId xmlns:a16="http://schemas.microsoft.com/office/drawing/2014/main" id="{2A262DCC-F664-42D7-AC1A-9E75F2F10B47}"/>
                  </a:ext>
                </a:extLst>
              </p:cNvPr>
              <p:cNvSpPr/>
              <p:nvPr/>
            </p:nvSpPr>
            <p:spPr>
              <a:xfrm>
                <a:off x="2179529" y="1728592"/>
                <a:ext cx="1143000" cy="1139868"/>
              </a:xfrm>
              <a:prstGeom prst="ellipse">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a:p>
            </p:txBody>
          </p:sp>
          <p:sp>
            <p:nvSpPr>
              <p:cNvPr id="12" name="TextBox 11">
                <a:extLst>
                  <a:ext uri="{FF2B5EF4-FFF2-40B4-BE49-F238E27FC236}">
                    <a16:creationId xmlns:a16="http://schemas.microsoft.com/office/drawing/2014/main" id="{88B43558-2765-4593-9224-FF70FA896060}"/>
                  </a:ext>
                </a:extLst>
              </p:cNvPr>
              <p:cNvSpPr txBox="1"/>
              <p:nvPr/>
            </p:nvSpPr>
            <p:spPr>
              <a:xfrm>
                <a:off x="2443612" y="1975360"/>
                <a:ext cx="614833" cy="646331"/>
              </a:xfrm>
              <a:prstGeom prst="rect">
                <a:avLst/>
              </a:prstGeom>
              <a:noFill/>
            </p:spPr>
            <p:txBody>
              <a:bodyPr wrap="square" rtlCol="0" anchor="ctr">
                <a:normAutofit fontScale="70000" lnSpcReduction="20000"/>
              </a:bodyPr>
              <a:lstStyle/>
              <a:p>
                <a:pPr algn="ctr"/>
                <a:r>
                  <a:rPr lang="en-US" sz="3600" dirty="0"/>
                  <a:t>C</a:t>
                </a:r>
              </a:p>
            </p:txBody>
          </p:sp>
        </p:grpSp>
        <p:grpSp>
          <p:nvGrpSpPr>
            <p:cNvPr id="13" name="Group 12">
              <a:extLst>
                <a:ext uri="{FF2B5EF4-FFF2-40B4-BE49-F238E27FC236}">
                  <a16:creationId xmlns:a16="http://schemas.microsoft.com/office/drawing/2014/main" id="{4E377649-3F62-454D-A843-9AA27CA4A258}"/>
                </a:ext>
              </a:extLst>
            </p:cNvPr>
            <p:cNvGrpSpPr/>
            <p:nvPr/>
          </p:nvGrpSpPr>
          <p:grpSpPr>
            <a:xfrm>
              <a:off x="5440889" y="4637254"/>
              <a:ext cx="1143000" cy="1139868"/>
              <a:chOff x="2179529" y="1728592"/>
              <a:chExt cx="1143000" cy="1139868"/>
            </a:xfrm>
          </p:grpSpPr>
          <p:sp>
            <p:nvSpPr>
              <p:cNvPr id="14" name="Oval 13">
                <a:extLst>
                  <a:ext uri="{FF2B5EF4-FFF2-40B4-BE49-F238E27FC236}">
                    <a16:creationId xmlns:a16="http://schemas.microsoft.com/office/drawing/2014/main" id="{414D6E37-3163-448D-8BC8-EEA17F16B664}"/>
                  </a:ext>
                </a:extLst>
              </p:cNvPr>
              <p:cNvSpPr/>
              <p:nvPr/>
            </p:nvSpPr>
            <p:spPr>
              <a:xfrm>
                <a:off x="2179529" y="1728592"/>
                <a:ext cx="1143000" cy="1139868"/>
              </a:xfrm>
              <a:prstGeom prst="ellipse">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a:p>
            </p:txBody>
          </p:sp>
          <p:sp>
            <p:nvSpPr>
              <p:cNvPr id="15" name="TextBox 14">
                <a:extLst>
                  <a:ext uri="{FF2B5EF4-FFF2-40B4-BE49-F238E27FC236}">
                    <a16:creationId xmlns:a16="http://schemas.microsoft.com/office/drawing/2014/main" id="{FED85364-3D70-437A-B83C-CB5AC15ADAEC}"/>
                  </a:ext>
                </a:extLst>
              </p:cNvPr>
              <p:cNvSpPr txBox="1"/>
              <p:nvPr/>
            </p:nvSpPr>
            <p:spPr>
              <a:xfrm>
                <a:off x="2443612" y="1975360"/>
                <a:ext cx="614833" cy="646331"/>
              </a:xfrm>
              <a:prstGeom prst="rect">
                <a:avLst/>
              </a:prstGeom>
              <a:noFill/>
            </p:spPr>
            <p:txBody>
              <a:bodyPr wrap="square" rtlCol="0" anchor="ctr">
                <a:normAutofit fontScale="70000" lnSpcReduction="20000"/>
              </a:bodyPr>
              <a:lstStyle/>
              <a:p>
                <a:pPr algn="ctr"/>
                <a:r>
                  <a:rPr lang="en-US" sz="3600" dirty="0"/>
                  <a:t>D</a:t>
                </a:r>
              </a:p>
            </p:txBody>
          </p:sp>
        </p:grpSp>
        <p:cxnSp>
          <p:nvCxnSpPr>
            <p:cNvPr id="17" name="Straight Arrow Connector 16">
              <a:extLst>
                <a:ext uri="{FF2B5EF4-FFF2-40B4-BE49-F238E27FC236}">
                  <a16:creationId xmlns:a16="http://schemas.microsoft.com/office/drawing/2014/main" id="{CE1FC166-A3A1-499E-A760-2546873EA97F}"/>
                </a:ext>
              </a:extLst>
            </p:cNvPr>
            <p:cNvCxnSpPr>
              <a:stCxn id="2" idx="6"/>
              <a:endCxn id="8" idx="2"/>
            </p:cNvCxnSpPr>
            <p:nvPr/>
          </p:nvCxnSpPr>
          <p:spPr>
            <a:xfrm>
              <a:off x="3322529" y="2298526"/>
              <a:ext cx="2118360" cy="0"/>
            </a:xfrm>
            <a:prstGeom prst="straightConnector1">
              <a:avLst/>
            </a:prstGeom>
            <a:ln w="38100">
              <a:solidFill>
                <a:schemeClr val="accent2">
                  <a:lumMod val="75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A452E6CB-8AB9-4A19-9C28-C3645B3307F9}"/>
                </a:ext>
              </a:extLst>
            </p:cNvPr>
            <p:cNvCxnSpPr>
              <a:cxnSpLocks/>
              <a:endCxn id="8" idx="3"/>
            </p:cNvCxnSpPr>
            <p:nvPr/>
          </p:nvCxnSpPr>
          <p:spPr>
            <a:xfrm flipV="1">
              <a:off x="3200609" y="2701530"/>
              <a:ext cx="2407668" cy="2182492"/>
            </a:xfrm>
            <a:prstGeom prst="straightConnector1">
              <a:avLst/>
            </a:prstGeom>
            <a:ln w="38100">
              <a:solidFill>
                <a:schemeClr val="accent2">
                  <a:lumMod val="75000"/>
                </a:schemeClr>
              </a:solidFill>
              <a:headEnd type="non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AA824660-3CBF-48C3-91A1-C6338CAA3FE3}"/>
                </a:ext>
              </a:extLst>
            </p:cNvPr>
            <p:cNvCxnSpPr/>
            <p:nvPr/>
          </p:nvCxnSpPr>
          <p:spPr>
            <a:xfrm>
              <a:off x="3322528" y="5207187"/>
              <a:ext cx="2118360" cy="0"/>
            </a:xfrm>
            <a:prstGeom prst="straightConnector1">
              <a:avLst/>
            </a:prstGeom>
            <a:ln w="38100">
              <a:solidFill>
                <a:schemeClr val="accent2">
                  <a:lumMod val="75000"/>
                </a:schemeClr>
              </a:solidFill>
              <a:headEnd type="non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135D8C2D-7217-4468-8992-F6DFE1EC3A9E}"/>
                </a:ext>
              </a:extLst>
            </p:cNvPr>
            <p:cNvCxnSpPr>
              <a:cxnSpLocks/>
              <a:endCxn id="11" idx="0"/>
            </p:cNvCxnSpPr>
            <p:nvPr/>
          </p:nvCxnSpPr>
          <p:spPr>
            <a:xfrm>
              <a:off x="2751027" y="2821233"/>
              <a:ext cx="1" cy="1816022"/>
            </a:xfrm>
            <a:prstGeom prst="straightConnector1">
              <a:avLst/>
            </a:prstGeom>
            <a:ln w="38100">
              <a:solidFill>
                <a:schemeClr val="accent2">
                  <a:lumMod val="75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5E377AC4-DE6C-41A5-A2DE-F0322C08E0BD}"/>
                </a:ext>
              </a:extLst>
            </p:cNvPr>
            <p:cNvCxnSpPr>
              <a:cxnSpLocks/>
              <a:stCxn id="8" idx="4"/>
              <a:endCxn id="14" idx="0"/>
            </p:cNvCxnSpPr>
            <p:nvPr/>
          </p:nvCxnSpPr>
          <p:spPr>
            <a:xfrm>
              <a:off x="6012389" y="2868460"/>
              <a:ext cx="0" cy="1768794"/>
            </a:xfrm>
            <a:prstGeom prst="straightConnector1">
              <a:avLst/>
            </a:prstGeom>
            <a:ln w="38100">
              <a:solidFill>
                <a:schemeClr val="accent2">
                  <a:lumMod val="75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D27D5A8C-29B8-4BC4-B3D4-E258486CB219}"/>
                  </a:ext>
                </a:extLst>
              </p:cNvPr>
              <p:cNvSpPr txBox="1"/>
              <p:nvPr/>
            </p:nvSpPr>
            <p:spPr>
              <a:xfrm>
                <a:off x="3998143" y="1310737"/>
                <a:ext cx="4655999" cy="630622"/>
              </a:xfrm>
              <a:prstGeom prst="rect">
                <a:avLst/>
              </a:prstGeom>
              <a:noFill/>
            </p:spPr>
            <p:txBody>
              <a:bodyPr wrap="square" lIns="0" tIns="0" rIns="0" bIns="0" rtlCol="0">
                <a:spAutoFit/>
              </a:bodyPr>
              <a:lstStyle/>
              <a:p>
                <a14:m>
                  <m:oMath xmlns:m="http://schemas.openxmlformats.org/officeDocument/2006/math">
                    <m:r>
                      <a:rPr lang="en-US" sz="2800" b="0" i="1" smtClean="0">
                        <a:latin typeface="Cambria Math" panose="02040503050406030204" pitchFamily="18" charset="0"/>
                      </a:rPr>
                      <m:t>𝑃𝑅</m:t>
                    </m:r>
                    <m:d>
                      <m:dPr>
                        <m:ctrlPr>
                          <a:rPr lang="en-US" sz="2800" b="0" i="1" smtClean="0">
                            <a:latin typeface="Cambria Math" panose="02040503050406030204" pitchFamily="18" charset="0"/>
                          </a:rPr>
                        </m:ctrlPr>
                      </m:dPr>
                      <m:e>
                        <m:r>
                          <a:rPr lang="en-US" sz="2800" b="0" i="1" smtClean="0">
                            <a:latin typeface="Cambria Math" panose="02040503050406030204" pitchFamily="18" charset="0"/>
                          </a:rPr>
                          <m:t>𝐴</m:t>
                        </m:r>
                      </m:e>
                    </m:d>
                    <m:r>
                      <a:rPr lang="en-US" sz="2800" b="0" i="1" smtClean="0">
                        <a:latin typeface="Cambria Math" panose="02040503050406030204" pitchFamily="18" charset="0"/>
                      </a:rPr>
                      <m:t>=</m:t>
                    </m:r>
                    <m:f>
                      <m:fPr>
                        <m:ctrlPr>
                          <a:rPr lang="en-US" sz="2800" b="0" i="1" smtClean="0">
                            <a:latin typeface="Cambria Math" panose="02040503050406030204" pitchFamily="18" charset="0"/>
                          </a:rPr>
                        </m:ctrlPr>
                      </m:fPr>
                      <m:num>
                        <m:r>
                          <a:rPr lang="en-US" sz="2800" b="0" i="1" smtClean="0">
                            <a:latin typeface="Cambria Math" panose="02040503050406030204" pitchFamily="18" charset="0"/>
                          </a:rPr>
                          <m:t>𝑃𝑅</m:t>
                        </m:r>
                        <m:r>
                          <a:rPr lang="en-US" sz="2800" b="0" i="1" smtClean="0">
                            <a:latin typeface="Cambria Math" panose="02040503050406030204" pitchFamily="18" charset="0"/>
                          </a:rPr>
                          <m:t>(</m:t>
                        </m:r>
                        <m:r>
                          <a:rPr lang="en-US" sz="2800" b="0" i="1" smtClean="0">
                            <a:latin typeface="Cambria Math" panose="02040503050406030204" pitchFamily="18" charset="0"/>
                          </a:rPr>
                          <m:t>𝐵</m:t>
                        </m:r>
                        <m:r>
                          <a:rPr lang="en-US" sz="2800" b="0" i="1" smtClean="0">
                            <a:latin typeface="Cambria Math" panose="02040503050406030204" pitchFamily="18" charset="0"/>
                          </a:rPr>
                          <m:t>)</m:t>
                        </m:r>
                      </m:num>
                      <m:den>
                        <m:r>
                          <a:rPr lang="en-US" sz="2800" b="0" i="1" smtClean="0">
                            <a:latin typeface="Cambria Math" panose="02040503050406030204" pitchFamily="18" charset="0"/>
                          </a:rPr>
                          <m:t>1</m:t>
                        </m:r>
                      </m:den>
                    </m:f>
                    <m:r>
                      <a:rPr lang="en-US" sz="2800" b="0" i="1" smtClean="0">
                        <a:latin typeface="Cambria Math" panose="02040503050406030204" pitchFamily="18" charset="0"/>
                      </a:rPr>
                      <m:t>+</m:t>
                    </m:r>
                    <m:f>
                      <m:fPr>
                        <m:ctrlPr>
                          <a:rPr lang="en-US" sz="2800" i="1">
                            <a:latin typeface="Cambria Math" panose="02040503050406030204" pitchFamily="18" charset="0"/>
                          </a:rPr>
                        </m:ctrlPr>
                      </m:fPr>
                      <m:num>
                        <m:r>
                          <a:rPr lang="en-US" sz="2800" i="1">
                            <a:latin typeface="Cambria Math" panose="02040503050406030204" pitchFamily="18" charset="0"/>
                          </a:rPr>
                          <m:t>𝑃𝑅</m:t>
                        </m:r>
                        <m:r>
                          <a:rPr lang="en-US" sz="2800" i="1">
                            <a:latin typeface="Cambria Math" panose="02040503050406030204" pitchFamily="18" charset="0"/>
                          </a:rPr>
                          <m:t>(</m:t>
                        </m:r>
                        <m:r>
                          <a:rPr lang="en-US" sz="2800" b="0" i="1" smtClean="0">
                            <a:latin typeface="Cambria Math" panose="02040503050406030204" pitchFamily="18" charset="0"/>
                          </a:rPr>
                          <m:t>𝐶</m:t>
                        </m:r>
                        <m:r>
                          <a:rPr lang="en-US" sz="2800" i="1">
                            <a:latin typeface="Cambria Math" panose="02040503050406030204" pitchFamily="18" charset="0"/>
                          </a:rPr>
                          <m:t>)</m:t>
                        </m:r>
                      </m:num>
                      <m:den>
                        <m:r>
                          <a:rPr lang="en-US" sz="2800" i="1">
                            <a:latin typeface="Cambria Math" panose="02040503050406030204" pitchFamily="18" charset="0"/>
                          </a:rPr>
                          <m:t>3</m:t>
                        </m:r>
                      </m:den>
                    </m:f>
                  </m:oMath>
                </a14:m>
                <a:r>
                  <a:rPr lang="en-US" sz="2800" dirty="0"/>
                  <a:t>         </a:t>
                </a:r>
              </a:p>
            </p:txBody>
          </p:sp>
        </mc:Choice>
        <mc:Fallback xmlns="">
          <p:sp>
            <p:nvSpPr>
              <p:cNvPr id="32" name="TextBox 31">
                <a:extLst>
                  <a:ext uri="{FF2B5EF4-FFF2-40B4-BE49-F238E27FC236}">
                    <a16:creationId xmlns:a16="http://schemas.microsoft.com/office/drawing/2014/main" id="{D27D5A8C-29B8-4BC4-B3D4-E258486CB219}"/>
                  </a:ext>
                </a:extLst>
              </p:cNvPr>
              <p:cNvSpPr txBox="1">
                <a:spLocks noRot="1" noChangeAspect="1" noMove="1" noResize="1" noEditPoints="1" noAdjustHandles="1" noChangeArrowheads="1" noChangeShapeType="1" noTextEdit="1"/>
              </p:cNvSpPr>
              <p:nvPr/>
            </p:nvSpPr>
            <p:spPr>
              <a:xfrm>
                <a:off x="3998143" y="1310737"/>
                <a:ext cx="4655999" cy="630622"/>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09758396-E0A1-4C87-AC71-4ED3239A4980}"/>
                  </a:ext>
                </a:extLst>
              </p:cNvPr>
              <p:cNvSpPr txBox="1"/>
              <p:nvPr/>
            </p:nvSpPr>
            <p:spPr>
              <a:xfrm>
                <a:off x="3998143" y="2279566"/>
                <a:ext cx="4655999" cy="630622"/>
              </a:xfrm>
              <a:prstGeom prst="rect">
                <a:avLst/>
              </a:prstGeom>
              <a:noFill/>
            </p:spPr>
            <p:txBody>
              <a:bodyPr wrap="square" lIns="0" tIns="0" rIns="0" bIns="0" rtlCol="0">
                <a:spAutoFit/>
              </a:bodyPr>
              <a:lstStyle/>
              <a:p>
                <a14:m>
                  <m:oMath xmlns:m="http://schemas.openxmlformats.org/officeDocument/2006/math">
                    <m:r>
                      <a:rPr lang="en-US" sz="2800" b="0" i="1" smtClean="0">
                        <a:latin typeface="Cambria Math" panose="02040503050406030204" pitchFamily="18" charset="0"/>
                      </a:rPr>
                      <m:t>𝑃𝑅</m:t>
                    </m:r>
                    <m:d>
                      <m:dPr>
                        <m:ctrlPr>
                          <a:rPr lang="en-US" sz="2800" b="0" i="1" smtClean="0">
                            <a:latin typeface="Cambria Math" panose="02040503050406030204" pitchFamily="18" charset="0"/>
                          </a:rPr>
                        </m:ctrlPr>
                      </m:dPr>
                      <m:e>
                        <m:r>
                          <a:rPr lang="en-US" sz="2800" b="0" i="1" smtClean="0">
                            <a:latin typeface="Cambria Math" panose="02040503050406030204" pitchFamily="18" charset="0"/>
                          </a:rPr>
                          <m:t>𝐵</m:t>
                        </m:r>
                      </m:e>
                    </m:d>
                    <m:r>
                      <a:rPr lang="en-US" sz="2800" b="0" i="1" smtClean="0">
                        <a:latin typeface="Cambria Math" panose="02040503050406030204" pitchFamily="18" charset="0"/>
                      </a:rPr>
                      <m:t>=</m:t>
                    </m:r>
                    <m:f>
                      <m:fPr>
                        <m:ctrlPr>
                          <a:rPr lang="en-US" sz="2800" b="0" i="1" smtClean="0">
                            <a:latin typeface="Cambria Math" panose="02040503050406030204" pitchFamily="18" charset="0"/>
                          </a:rPr>
                        </m:ctrlPr>
                      </m:fPr>
                      <m:num>
                        <m:r>
                          <a:rPr lang="en-US" sz="2800" b="0" i="1" smtClean="0">
                            <a:latin typeface="Cambria Math" panose="02040503050406030204" pitchFamily="18" charset="0"/>
                          </a:rPr>
                          <m:t>𝑃𝑅</m:t>
                        </m:r>
                        <m:r>
                          <a:rPr lang="en-US" sz="2800" b="0" i="1" smtClean="0">
                            <a:latin typeface="Cambria Math" panose="02040503050406030204" pitchFamily="18" charset="0"/>
                          </a:rPr>
                          <m:t>(</m:t>
                        </m:r>
                        <m:r>
                          <a:rPr lang="en-US" sz="2800" b="0" i="1" smtClean="0">
                            <a:latin typeface="Cambria Math" panose="02040503050406030204" pitchFamily="18" charset="0"/>
                          </a:rPr>
                          <m:t>𝐶</m:t>
                        </m:r>
                        <m:r>
                          <a:rPr lang="en-US" sz="2800" b="0" i="1" smtClean="0">
                            <a:latin typeface="Cambria Math" panose="02040503050406030204" pitchFamily="18" charset="0"/>
                          </a:rPr>
                          <m:t>)</m:t>
                        </m:r>
                      </m:num>
                      <m:den>
                        <m:r>
                          <a:rPr lang="en-US" sz="2800" b="0" i="1" smtClean="0">
                            <a:latin typeface="Cambria Math" panose="02040503050406030204" pitchFamily="18" charset="0"/>
                          </a:rPr>
                          <m:t>3</m:t>
                        </m:r>
                      </m:den>
                    </m:f>
                    <m:r>
                      <a:rPr lang="en-US" sz="2800" b="0" i="1" smtClean="0">
                        <a:latin typeface="Cambria Math" panose="02040503050406030204" pitchFamily="18" charset="0"/>
                      </a:rPr>
                      <m:t>+</m:t>
                    </m:r>
                    <m:f>
                      <m:fPr>
                        <m:ctrlPr>
                          <a:rPr lang="en-US" sz="2800" i="1">
                            <a:latin typeface="Cambria Math" panose="02040503050406030204" pitchFamily="18" charset="0"/>
                          </a:rPr>
                        </m:ctrlPr>
                      </m:fPr>
                      <m:num>
                        <m:r>
                          <a:rPr lang="en-US" sz="2800" i="1">
                            <a:latin typeface="Cambria Math" panose="02040503050406030204" pitchFamily="18" charset="0"/>
                          </a:rPr>
                          <m:t>𝑃𝑅</m:t>
                        </m:r>
                        <m:r>
                          <a:rPr lang="en-US" sz="2800" i="1">
                            <a:latin typeface="Cambria Math" panose="02040503050406030204" pitchFamily="18" charset="0"/>
                          </a:rPr>
                          <m:t>(</m:t>
                        </m:r>
                        <m:r>
                          <a:rPr lang="en-US" sz="2800" b="0" i="1" smtClean="0">
                            <a:latin typeface="Cambria Math" panose="02040503050406030204" pitchFamily="18" charset="0"/>
                          </a:rPr>
                          <m:t>𝐷</m:t>
                        </m:r>
                        <m:r>
                          <a:rPr lang="en-US" sz="2800" i="1">
                            <a:latin typeface="Cambria Math" panose="02040503050406030204" pitchFamily="18" charset="0"/>
                          </a:rPr>
                          <m:t>)</m:t>
                        </m:r>
                      </m:num>
                      <m:den>
                        <m:r>
                          <a:rPr lang="en-US" sz="2800" b="0" i="1" smtClean="0">
                            <a:latin typeface="Cambria Math" panose="02040503050406030204" pitchFamily="18" charset="0"/>
                          </a:rPr>
                          <m:t>1</m:t>
                        </m:r>
                      </m:den>
                    </m:f>
                  </m:oMath>
                </a14:m>
                <a:r>
                  <a:rPr lang="en-US" sz="2800" dirty="0"/>
                  <a:t>   </a:t>
                </a:r>
              </a:p>
            </p:txBody>
          </p:sp>
        </mc:Choice>
        <mc:Fallback xmlns="">
          <p:sp>
            <p:nvSpPr>
              <p:cNvPr id="33" name="TextBox 32">
                <a:extLst>
                  <a:ext uri="{FF2B5EF4-FFF2-40B4-BE49-F238E27FC236}">
                    <a16:creationId xmlns:a16="http://schemas.microsoft.com/office/drawing/2014/main" id="{09758396-E0A1-4C87-AC71-4ED3239A4980}"/>
                  </a:ext>
                </a:extLst>
              </p:cNvPr>
              <p:cNvSpPr txBox="1">
                <a:spLocks noRot="1" noChangeAspect="1" noMove="1" noResize="1" noEditPoints="1" noAdjustHandles="1" noChangeArrowheads="1" noChangeShapeType="1" noTextEdit="1"/>
              </p:cNvSpPr>
              <p:nvPr/>
            </p:nvSpPr>
            <p:spPr>
              <a:xfrm>
                <a:off x="3998143" y="2279566"/>
                <a:ext cx="4655999" cy="630622"/>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DBF1C86D-9CE9-4010-BA20-E062621249F9}"/>
                  </a:ext>
                </a:extLst>
              </p:cNvPr>
              <p:cNvSpPr txBox="1"/>
              <p:nvPr/>
            </p:nvSpPr>
            <p:spPr>
              <a:xfrm>
                <a:off x="4059867" y="3248395"/>
                <a:ext cx="4655999" cy="430887"/>
              </a:xfrm>
              <a:prstGeom prst="rect">
                <a:avLst/>
              </a:prstGeom>
              <a:noFill/>
            </p:spPr>
            <p:txBody>
              <a:bodyPr wrap="square" lIns="0" tIns="0" rIns="0" bIns="0" rtlCol="0">
                <a:spAutoFit/>
              </a:bodyPr>
              <a:lstStyle/>
              <a:p>
                <a:pPr/>
                <a14:m>
                  <m:oMathPara xmlns:m="http://schemas.openxmlformats.org/officeDocument/2006/math">
                    <m:oMathParaPr>
                      <m:jc m:val="left"/>
                    </m:oMathParaPr>
                    <m:oMath>
                      <m:r>
                        <a:rPr lang="en-US" sz="2800" b="0" i="1" smtClean="0">
                          <a:latin typeface="Cambria Math" panose="02040503050406030204" pitchFamily="18" charset="0"/>
                        </a:rPr>
                        <m:t>𝑃𝑅</m:t>
                      </m:r>
                      <m:d>
                        <m:dPr>
                          <m:ctrlPr>
                            <a:rPr lang="en-US" sz="2800" b="0" i="1" smtClean="0">
                              <a:latin typeface="Cambria Math" panose="02040503050406030204" pitchFamily="18" charset="0"/>
                            </a:rPr>
                          </m:ctrlPr>
                        </m:dPr>
                        <m:e>
                          <m:r>
                            <a:rPr lang="en-US" sz="2800" b="0" i="1" smtClean="0">
                              <a:latin typeface="Cambria Math" panose="02040503050406030204" pitchFamily="18" charset="0"/>
                            </a:rPr>
                            <m:t>𝐶</m:t>
                          </m:r>
                        </m:e>
                      </m:d>
                      <m:r>
                        <a:rPr lang="en-US" sz="2800" b="0" i="1" smtClean="0">
                          <a:latin typeface="Cambria Math" panose="02040503050406030204" pitchFamily="18" charset="0"/>
                        </a:rPr>
                        <m:t>=0                                  </m:t>
                      </m:r>
                    </m:oMath>
                  </m:oMathPara>
                </a14:m>
                <a:endParaRPr lang="en-US" sz="2800" dirty="0"/>
              </a:p>
            </p:txBody>
          </p:sp>
        </mc:Choice>
        <mc:Fallback xmlns="">
          <p:sp>
            <p:nvSpPr>
              <p:cNvPr id="34" name="TextBox 33">
                <a:extLst>
                  <a:ext uri="{FF2B5EF4-FFF2-40B4-BE49-F238E27FC236}">
                    <a16:creationId xmlns:a16="http://schemas.microsoft.com/office/drawing/2014/main" id="{DBF1C86D-9CE9-4010-BA20-E062621249F9}"/>
                  </a:ext>
                </a:extLst>
              </p:cNvPr>
              <p:cNvSpPr txBox="1">
                <a:spLocks noRot="1" noChangeAspect="1" noMove="1" noResize="1" noEditPoints="1" noAdjustHandles="1" noChangeArrowheads="1" noChangeShapeType="1" noTextEdit="1"/>
              </p:cNvSpPr>
              <p:nvPr/>
            </p:nvSpPr>
            <p:spPr>
              <a:xfrm>
                <a:off x="4059867" y="3248395"/>
                <a:ext cx="4655999" cy="430887"/>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98D0D6F4-A606-4ECD-B106-6FA4617881CB}"/>
                  </a:ext>
                </a:extLst>
              </p:cNvPr>
              <p:cNvSpPr txBox="1"/>
              <p:nvPr/>
            </p:nvSpPr>
            <p:spPr>
              <a:xfrm>
                <a:off x="4059867" y="4017489"/>
                <a:ext cx="4655999" cy="628442"/>
              </a:xfrm>
              <a:prstGeom prst="rect">
                <a:avLst/>
              </a:prstGeom>
              <a:noFill/>
            </p:spPr>
            <p:txBody>
              <a:bodyPr wrap="square" lIns="0" tIns="0" rIns="0" bIns="0" rtlCol="0">
                <a:spAutoFit/>
              </a:bodyPr>
              <a:lstStyle/>
              <a:p>
                <a14:m>
                  <m:oMath xmlns:m="http://schemas.openxmlformats.org/officeDocument/2006/math">
                    <m:r>
                      <a:rPr lang="en-US" sz="2800" b="0" i="1" smtClean="0">
                        <a:latin typeface="Cambria Math" panose="02040503050406030204" pitchFamily="18" charset="0"/>
                      </a:rPr>
                      <m:t>𝑃𝑅</m:t>
                    </m:r>
                    <m:d>
                      <m:dPr>
                        <m:ctrlPr>
                          <a:rPr lang="en-US" sz="2800" b="0" i="1" smtClean="0">
                            <a:latin typeface="Cambria Math" panose="02040503050406030204" pitchFamily="18" charset="0"/>
                          </a:rPr>
                        </m:ctrlPr>
                      </m:dPr>
                      <m:e>
                        <m:r>
                          <a:rPr lang="en-US" sz="2800" b="0" i="1" smtClean="0">
                            <a:latin typeface="Cambria Math" panose="02040503050406030204" pitchFamily="18" charset="0"/>
                          </a:rPr>
                          <m:t>𝐷</m:t>
                        </m:r>
                      </m:e>
                    </m:d>
                    <m:r>
                      <a:rPr lang="en-US" sz="2800" b="0" i="1" smtClean="0">
                        <a:latin typeface="Cambria Math" panose="02040503050406030204" pitchFamily="18" charset="0"/>
                      </a:rPr>
                      <m:t>=</m:t>
                    </m:r>
                    <m:f>
                      <m:fPr>
                        <m:ctrlPr>
                          <a:rPr lang="en-US" sz="2800" b="0" i="1" smtClean="0">
                            <a:latin typeface="Cambria Math" panose="02040503050406030204" pitchFamily="18" charset="0"/>
                          </a:rPr>
                        </m:ctrlPr>
                      </m:fPr>
                      <m:num>
                        <m:r>
                          <a:rPr lang="en-US" sz="2800" b="0" i="1" smtClean="0">
                            <a:latin typeface="Cambria Math" panose="02040503050406030204" pitchFamily="18" charset="0"/>
                          </a:rPr>
                          <m:t>𝑃𝑅</m:t>
                        </m:r>
                        <m:r>
                          <a:rPr lang="en-US" sz="2800" b="0" i="1" smtClean="0">
                            <a:latin typeface="Cambria Math" panose="02040503050406030204" pitchFamily="18" charset="0"/>
                          </a:rPr>
                          <m:t>(</m:t>
                        </m:r>
                        <m:r>
                          <a:rPr lang="en-US" sz="2800" b="0" i="1" smtClean="0">
                            <a:latin typeface="Cambria Math" panose="02040503050406030204" pitchFamily="18" charset="0"/>
                          </a:rPr>
                          <m:t>𝐶</m:t>
                        </m:r>
                        <m:r>
                          <a:rPr lang="en-US" sz="2800" b="0" i="1" smtClean="0">
                            <a:latin typeface="Cambria Math" panose="02040503050406030204" pitchFamily="18" charset="0"/>
                          </a:rPr>
                          <m:t>)</m:t>
                        </m:r>
                      </m:num>
                      <m:den>
                        <m:r>
                          <a:rPr lang="en-US" sz="2800" b="0" i="1" smtClean="0">
                            <a:latin typeface="Cambria Math" panose="02040503050406030204" pitchFamily="18" charset="0"/>
                          </a:rPr>
                          <m:t>3</m:t>
                        </m:r>
                      </m:den>
                    </m:f>
                  </m:oMath>
                </a14:m>
                <a:r>
                  <a:rPr lang="en-US" sz="2800" dirty="0"/>
                  <a:t>             </a:t>
                </a:r>
              </a:p>
            </p:txBody>
          </p:sp>
        </mc:Choice>
        <mc:Fallback xmlns="">
          <p:sp>
            <p:nvSpPr>
              <p:cNvPr id="35" name="TextBox 34">
                <a:extLst>
                  <a:ext uri="{FF2B5EF4-FFF2-40B4-BE49-F238E27FC236}">
                    <a16:creationId xmlns:a16="http://schemas.microsoft.com/office/drawing/2014/main" id="{98D0D6F4-A606-4ECD-B106-6FA4617881CB}"/>
                  </a:ext>
                </a:extLst>
              </p:cNvPr>
              <p:cNvSpPr txBox="1">
                <a:spLocks noRot="1" noChangeAspect="1" noMove="1" noResize="1" noEditPoints="1" noAdjustHandles="1" noChangeArrowheads="1" noChangeShapeType="1" noTextEdit="1"/>
              </p:cNvSpPr>
              <p:nvPr/>
            </p:nvSpPr>
            <p:spPr>
              <a:xfrm>
                <a:off x="4059867" y="4017489"/>
                <a:ext cx="4655999" cy="628442"/>
              </a:xfrm>
              <a:prstGeom prst="rect">
                <a:avLst/>
              </a:prstGeom>
              <a:blipFill>
                <a:blip r:embed="rId6"/>
                <a:stretch>
                  <a:fillRect/>
                </a:stretch>
              </a:blipFill>
            </p:spPr>
            <p:txBody>
              <a:bodyPr/>
              <a:lstStyle/>
              <a:p>
                <a:r>
                  <a:rPr lang="en-US">
                    <a:noFill/>
                  </a:rPr>
                  <a:t> </a:t>
                </a:r>
              </a:p>
            </p:txBody>
          </p:sp>
        </mc:Fallback>
      </mc:AlternateContent>
      <p:sp>
        <p:nvSpPr>
          <p:cNvPr id="37" name="Slide Number Placeholder 36">
            <a:extLst>
              <a:ext uri="{FF2B5EF4-FFF2-40B4-BE49-F238E27FC236}">
                <a16:creationId xmlns:a16="http://schemas.microsoft.com/office/drawing/2014/main" id="{C6066E73-B7C1-4849-945E-97D1CB90E2C2}"/>
              </a:ext>
            </a:extLst>
          </p:cNvPr>
          <p:cNvSpPr>
            <a:spLocks noGrp="1"/>
          </p:cNvSpPr>
          <p:nvPr>
            <p:ph type="sldNum" sz="quarter" idx="12"/>
          </p:nvPr>
        </p:nvSpPr>
        <p:spPr/>
        <p:txBody>
          <a:bodyPr/>
          <a:lstStyle/>
          <a:p>
            <a:fld id="{F8D59B09-23C8-46BA-B508-CE17BADF421E}" type="slidenum">
              <a:rPr lang="en-US" smtClean="0"/>
              <a:pPr/>
              <a:t>20</a:t>
            </a:fld>
            <a:endParaRPr lang="en-US"/>
          </a:p>
        </p:txBody>
      </p:sp>
    </p:spTree>
    <p:extLst>
      <p:ext uri="{BB962C8B-B14F-4D97-AF65-F5344CB8AC3E}">
        <p14:creationId xmlns:p14="http://schemas.microsoft.com/office/powerpoint/2010/main" val="36416353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Group 29">
            <a:extLst>
              <a:ext uri="{FF2B5EF4-FFF2-40B4-BE49-F238E27FC236}">
                <a16:creationId xmlns:a16="http://schemas.microsoft.com/office/drawing/2014/main" id="{B58D5A04-E47C-41A8-A134-9DA5ED042154}"/>
              </a:ext>
            </a:extLst>
          </p:cNvPr>
          <p:cNvGrpSpPr>
            <a:grpSpLocks noChangeAspect="1"/>
          </p:cNvGrpSpPr>
          <p:nvPr/>
        </p:nvGrpSpPr>
        <p:grpSpPr>
          <a:xfrm>
            <a:off x="571605" y="1310737"/>
            <a:ext cx="2963532" cy="2724107"/>
            <a:chOff x="2179528" y="1728592"/>
            <a:chExt cx="4404361" cy="4048531"/>
          </a:xfrm>
        </p:grpSpPr>
        <p:grpSp>
          <p:nvGrpSpPr>
            <p:cNvPr id="6" name="Group 5">
              <a:extLst>
                <a:ext uri="{FF2B5EF4-FFF2-40B4-BE49-F238E27FC236}">
                  <a16:creationId xmlns:a16="http://schemas.microsoft.com/office/drawing/2014/main" id="{CB25D273-FEA0-4678-8F09-C3264487D99A}"/>
                </a:ext>
              </a:extLst>
            </p:cNvPr>
            <p:cNvGrpSpPr/>
            <p:nvPr/>
          </p:nvGrpSpPr>
          <p:grpSpPr>
            <a:xfrm>
              <a:off x="2179529" y="1728592"/>
              <a:ext cx="1143000" cy="1139868"/>
              <a:chOff x="2179529" y="1728592"/>
              <a:chExt cx="1143000" cy="1139868"/>
            </a:xfrm>
          </p:grpSpPr>
          <p:sp>
            <p:nvSpPr>
              <p:cNvPr id="2" name="Oval 1">
                <a:extLst>
                  <a:ext uri="{FF2B5EF4-FFF2-40B4-BE49-F238E27FC236}">
                    <a16:creationId xmlns:a16="http://schemas.microsoft.com/office/drawing/2014/main" id="{CD31E416-910F-4FD3-87EA-B618C64ED143}"/>
                  </a:ext>
                </a:extLst>
              </p:cNvPr>
              <p:cNvSpPr/>
              <p:nvPr/>
            </p:nvSpPr>
            <p:spPr>
              <a:xfrm>
                <a:off x="2179529" y="1728592"/>
                <a:ext cx="1143000" cy="1139868"/>
              </a:xfrm>
              <a:prstGeom prst="ellipse">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a:p>
            </p:txBody>
          </p:sp>
          <p:sp>
            <p:nvSpPr>
              <p:cNvPr id="5" name="TextBox 4">
                <a:extLst>
                  <a:ext uri="{FF2B5EF4-FFF2-40B4-BE49-F238E27FC236}">
                    <a16:creationId xmlns:a16="http://schemas.microsoft.com/office/drawing/2014/main" id="{E2AD4F9A-431C-4E4F-853C-59BA1F501748}"/>
                  </a:ext>
                </a:extLst>
              </p:cNvPr>
              <p:cNvSpPr txBox="1"/>
              <p:nvPr/>
            </p:nvSpPr>
            <p:spPr>
              <a:xfrm>
                <a:off x="2443612" y="1975360"/>
                <a:ext cx="614833" cy="646331"/>
              </a:xfrm>
              <a:prstGeom prst="rect">
                <a:avLst/>
              </a:prstGeom>
              <a:noFill/>
            </p:spPr>
            <p:txBody>
              <a:bodyPr wrap="square" rtlCol="0" anchor="ctr">
                <a:normAutofit fontScale="70000" lnSpcReduction="20000"/>
              </a:bodyPr>
              <a:lstStyle/>
              <a:p>
                <a:pPr algn="ctr"/>
                <a:r>
                  <a:rPr lang="en-US" sz="3600" dirty="0"/>
                  <a:t>A</a:t>
                </a:r>
              </a:p>
            </p:txBody>
          </p:sp>
        </p:grpSp>
        <p:grpSp>
          <p:nvGrpSpPr>
            <p:cNvPr id="7" name="Group 6">
              <a:extLst>
                <a:ext uri="{FF2B5EF4-FFF2-40B4-BE49-F238E27FC236}">
                  <a16:creationId xmlns:a16="http://schemas.microsoft.com/office/drawing/2014/main" id="{209CB081-A37E-426B-AB8C-32BC604E6B71}"/>
                </a:ext>
              </a:extLst>
            </p:cNvPr>
            <p:cNvGrpSpPr/>
            <p:nvPr/>
          </p:nvGrpSpPr>
          <p:grpSpPr>
            <a:xfrm>
              <a:off x="5440889" y="1728592"/>
              <a:ext cx="1143000" cy="1139868"/>
              <a:chOff x="2179529" y="1728592"/>
              <a:chExt cx="1143000" cy="1139868"/>
            </a:xfrm>
          </p:grpSpPr>
          <p:sp>
            <p:nvSpPr>
              <p:cNvPr id="8" name="Oval 7">
                <a:extLst>
                  <a:ext uri="{FF2B5EF4-FFF2-40B4-BE49-F238E27FC236}">
                    <a16:creationId xmlns:a16="http://schemas.microsoft.com/office/drawing/2014/main" id="{EEEEF563-F9AB-4616-B195-115220A0D81A}"/>
                  </a:ext>
                </a:extLst>
              </p:cNvPr>
              <p:cNvSpPr/>
              <p:nvPr/>
            </p:nvSpPr>
            <p:spPr>
              <a:xfrm>
                <a:off x="2179529" y="1728592"/>
                <a:ext cx="1143000" cy="1139868"/>
              </a:xfrm>
              <a:prstGeom prst="ellipse">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a:p>
            </p:txBody>
          </p:sp>
          <p:sp>
            <p:nvSpPr>
              <p:cNvPr id="9" name="TextBox 8">
                <a:extLst>
                  <a:ext uri="{FF2B5EF4-FFF2-40B4-BE49-F238E27FC236}">
                    <a16:creationId xmlns:a16="http://schemas.microsoft.com/office/drawing/2014/main" id="{D215C1C9-9B4A-4D74-B29A-30BFB72316FB}"/>
                  </a:ext>
                </a:extLst>
              </p:cNvPr>
              <p:cNvSpPr txBox="1"/>
              <p:nvPr/>
            </p:nvSpPr>
            <p:spPr>
              <a:xfrm>
                <a:off x="2443612" y="1975360"/>
                <a:ext cx="614833" cy="646331"/>
              </a:xfrm>
              <a:prstGeom prst="rect">
                <a:avLst/>
              </a:prstGeom>
              <a:noFill/>
            </p:spPr>
            <p:txBody>
              <a:bodyPr wrap="square" rtlCol="0" anchor="ctr">
                <a:normAutofit fontScale="70000" lnSpcReduction="20000"/>
              </a:bodyPr>
              <a:lstStyle/>
              <a:p>
                <a:pPr algn="ctr"/>
                <a:r>
                  <a:rPr lang="en-US" sz="3600" dirty="0"/>
                  <a:t>B</a:t>
                </a:r>
              </a:p>
            </p:txBody>
          </p:sp>
        </p:grpSp>
        <p:grpSp>
          <p:nvGrpSpPr>
            <p:cNvPr id="10" name="Group 9">
              <a:extLst>
                <a:ext uri="{FF2B5EF4-FFF2-40B4-BE49-F238E27FC236}">
                  <a16:creationId xmlns:a16="http://schemas.microsoft.com/office/drawing/2014/main" id="{32A7F545-C81A-4F45-958D-0FD0C62B61E7}"/>
                </a:ext>
              </a:extLst>
            </p:cNvPr>
            <p:cNvGrpSpPr/>
            <p:nvPr/>
          </p:nvGrpSpPr>
          <p:grpSpPr>
            <a:xfrm>
              <a:off x="2179528" y="4637255"/>
              <a:ext cx="1143000" cy="1139868"/>
              <a:chOff x="2179529" y="1728592"/>
              <a:chExt cx="1143000" cy="1139868"/>
            </a:xfrm>
          </p:grpSpPr>
          <p:sp>
            <p:nvSpPr>
              <p:cNvPr id="11" name="Oval 10">
                <a:extLst>
                  <a:ext uri="{FF2B5EF4-FFF2-40B4-BE49-F238E27FC236}">
                    <a16:creationId xmlns:a16="http://schemas.microsoft.com/office/drawing/2014/main" id="{2A262DCC-F664-42D7-AC1A-9E75F2F10B47}"/>
                  </a:ext>
                </a:extLst>
              </p:cNvPr>
              <p:cNvSpPr/>
              <p:nvPr/>
            </p:nvSpPr>
            <p:spPr>
              <a:xfrm>
                <a:off x="2179529" y="1728592"/>
                <a:ext cx="1143000" cy="1139868"/>
              </a:xfrm>
              <a:prstGeom prst="ellipse">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a:p>
            </p:txBody>
          </p:sp>
          <p:sp>
            <p:nvSpPr>
              <p:cNvPr id="12" name="TextBox 11">
                <a:extLst>
                  <a:ext uri="{FF2B5EF4-FFF2-40B4-BE49-F238E27FC236}">
                    <a16:creationId xmlns:a16="http://schemas.microsoft.com/office/drawing/2014/main" id="{88B43558-2765-4593-9224-FF70FA896060}"/>
                  </a:ext>
                </a:extLst>
              </p:cNvPr>
              <p:cNvSpPr txBox="1"/>
              <p:nvPr/>
            </p:nvSpPr>
            <p:spPr>
              <a:xfrm>
                <a:off x="2443612" y="1975360"/>
                <a:ext cx="614833" cy="646331"/>
              </a:xfrm>
              <a:prstGeom prst="rect">
                <a:avLst/>
              </a:prstGeom>
              <a:noFill/>
            </p:spPr>
            <p:txBody>
              <a:bodyPr wrap="square" rtlCol="0" anchor="ctr">
                <a:normAutofit fontScale="70000" lnSpcReduction="20000"/>
              </a:bodyPr>
              <a:lstStyle/>
              <a:p>
                <a:pPr algn="ctr"/>
                <a:r>
                  <a:rPr lang="en-US" sz="3600" dirty="0"/>
                  <a:t>C</a:t>
                </a:r>
              </a:p>
            </p:txBody>
          </p:sp>
        </p:grpSp>
        <p:grpSp>
          <p:nvGrpSpPr>
            <p:cNvPr id="13" name="Group 12">
              <a:extLst>
                <a:ext uri="{FF2B5EF4-FFF2-40B4-BE49-F238E27FC236}">
                  <a16:creationId xmlns:a16="http://schemas.microsoft.com/office/drawing/2014/main" id="{4E377649-3F62-454D-A843-9AA27CA4A258}"/>
                </a:ext>
              </a:extLst>
            </p:cNvPr>
            <p:cNvGrpSpPr/>
            <p:nvPr/>
          </p:nvGrpSpPr>
          <p:grpSpPr>
            <a:xfrm>
              <a:off x="5440889" y="4637254"/>
              <a:ext cx="1143000" cy="1139868"/>
              <a:chOff x="2179529" y="1728592"/>
              <a:chExt cx="1143000" cy="1139868"/>
            </a:xfrm>
          </p:grpSpPr>
          <p:sp>
            <p:nvSpPr>
              <p:cNvPr id="14" name="Oval 13">
                <a:extLst>
                  <a:ext uri="{FF2B5EF4-FFF2-40B4-BE49-F238E27FC236}">
                    <a16:creationId xmlns:a16="http://schemas.microsoft.com/office/drawing/2014/main" id="{414D6E37-3163-448D-8BC8-EEA17F16B664}"/>
                  </a:ext>
                </a:extLst>
              </p:cNvPr>
              <p:cNvSpPr/>
              <p:nvPr/>
            </p:nvSpPr>
            <p:spPr>
              <a:xfrm>
                <a:off x="2179529" y="1728592"/>
                <a:ext cx="1143000" cy="1139868"/>
              </a:xfrm>
              <a:prstGeom prst="ellipse">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a:p>
            </p:txBody>
          </p:sp>
          <p:sp>
            <p:nvSpPr>
              <p:cNvPr id="15" name="TextBox 14">
                <a:extLst>
                  <a:ext uri="{FF2B5EF4-FFF2-40B4-BE49-F238E27FC236}">
                    <a16:creationId xmlns:a16="http://schemas.microsoft.com/office/drawing/2014/main" id="{FED85364-3D70-437A-B83C-CB5AC15ADAEC}"/>
                  </a:ext>
                </a:extLst>
              </p:cNvPr>
              <p:cNvSpPr txBox="1"/>
              <p:nvPr/>
            </p:nvSpPr>
            <p:spPr>
              <a:xfrm>
                <a:off x="2443612" y="1975360"/>
                <a:ext cx="614833" cy="646331"/>
              </a:xfrm>
              <a:prstGeom prst="rect">
                <a:avLst/>
              </a:prstGeom>
              <a:noFill/>
            </p:spPr>
            <p:txBody>
              <a:bodyPr wrap="square" rtlCol="0" anchor="ctr">
                <a:normAutofit fontScale="70000" lnSpcReduction="20000"/>
              </a:bodyPr>
              <a:lstStyle/>
              <a:p>
                <a:pPr algn="ctr"/>
                <a:r>
                  <a:rPr lang="en-US" sz="3600" dirty="0"/>
                  <a:t>D</a:t>
                </a:r>
              </a:p>
            </p:txBody>
          </p:sp>
        </p:grpSp>
        <p:cxnSp>
          <p:nvCxnSpPr>
            <p:cNvPr id="17" name="Straight Arrow Connector 16">
              <a:extLst>
                <a:ext uri="{FF2B5EF4-FFF2-40B4-BE49-F238E27FC236}">
                  <a16:creationId xmlns:a16="http://schemas.microsoft.com/office/drawing/2014/main" id="{CE1FC166-A3A1-499E-A760-2546873EA97F}"/>
                </a:ext>
              </a:extLst>
            </p:cNvPr>
            <p:cNvCxnSpPr>
              <a:stCxn id="2" idx="6"/>
              <a:endCxn id="8" idx="2"/>
            </p:cNvCxnSpPr>
            <p:nvPr/>
          </p:nvCxnSpPr>
          <p:spPr>
            <a:xfrm>
              <a:off x="3322529" y="2298526"/>
              <a:ext cx="2118360" cy="0"/>
            </a:xfrm>
            <a:prstGeom prst="straightConnector1">
              <a:avLst/>
            </a:prstGeom>
            <a:ln w="38100">
              <a:solidFill>
                <a:schemeClr val="accent2">
                  <a:lumMod val="75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A452E6CB-8AB9-4A19-9C28-C3645B3307F9}"/>
                </a:ext>
              </a:extLst>
            </p:cNvPr>
            <p:cNvCxnSpPr>
              <a:cxnSpLocks/>
              <a:endCxn id="8" idx="3"/>
            </p:cNvCxnSpPr>
            <p:nvPr/>
          </p:nvCxnSpPr>
          <p:spPr>
            <a:xfrm flipV="1">
              <a:off x="3200609" y="2701530"/>
              <a:ext cx="2407668" cy="2182492"/>
            </a:xfrm>
            <a:prstGeom prst="straightConnector1">
              <a:avLst/>
            </a:prstGeom>
            <a:ln w="38100">
              <a:solidFill>
                <a:schemeClr val="accent2">
                  <a:lumMod val="75000"/>
                </a:schemeClr>
              </a:solidFill>
              <a:headEnd type="non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AA824660-3CBF-48C3-91A1-C6338CAA3FE3}"/>
                </a:ext>
              </a:extLst>
            </p:cNvPr>
            <p:cNvCxnSpPr/>
            <p:nvPr/>
          </p:nvCxnSpPr>
          <p:spPr>
            <a:xfrm>
              <a:off x="3322528" y="5207187"/>
              <a:ext cx="2118360" cy="0"/>
            </a:xfrm>
            <a:prstGeom prst="straightConnector1">
              <a:avLst/>
            </a:prstGeom>
            <a:ln w="38100">
              <a:solidFill>
                <a:schemeClr val="accent2">
                  <a:lumMod val="75000"/>
                </a:schemeClr>
              </a:solidFill>
              <a:headEnd type="non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135D8C2D-7217-4468-8992-F6DFE1EC3A9E}"/>
                </a:ext>
              </a:extLst>
            </p:cNvPr>
            <p:cNvCxnSpPr>
              <a:cxnSpLocks/>
              <a:endCxn id="11" idx="0"/>
            </p:cNvCxnSpPr>
            <p:nvPr/>
          </p:nvCxnSpPr>
          <p:spPr>
            <a:xfrm>
              <a:off x="2751027" y="2821233"/>
              <a:ext cx="1" cy="1816022"/>
            </a:xfrm>
            <a:prstGeom prst="straightConnector1">
              <a:avLst/>
            </a:prstGeom>
            <a:ln w="38100">
              <a:solidFill>
                <a:schemeClr val="accent2">
                  <a:lumMod val="75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5E377AC4-DE6C-41A5-A2DE-F0322C08E0BD}"/>
                </a:ext>
              </a:extLst>
            </p:cNvPr>
            <p:cNvCxnSpPr>
              <a:cxnSpLocks/>
              <a:stCxn id="8" idx="4"/>
              <a:endCxn id="14" idx="0"/>
            </p:cNvCxnSpPr>
            <p:nvPr/>
          </p:nvCxnSpPr>
          <p:spPr>
            <a:xfrm>
              <a:off x="6012389" y="2868460"/>
              <a:ext cx="0" cy="1768794"/>
            </a:xfrm>
            <a:prstGeom prst="straightConnector1">
              <a:avLst/>
            </a:prstGeom>
            <a:ln w="38100">
              <a:solidFill>
                <a:schemeClr val="accent2">
                  <a:lumMod val="75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03F79942-1C8B-44E5-AE52-5CA21E45183B}"/>
                  </a:ext>
                </a:extLst>
              </p:cNvPr>
              <p:cNvSpPr txBox="1"/>
              <p:nvPr/>
            </p:nvSpPr>
            <p:spPr>
              <a:xfrm>
                <a:off x="3928492" y="1223261"/>
                <a:ext cx="3186450" cy="941925"/>
              </a:xfrm>
              <a:prstGeom prst="rect">
                <a:avLst/>
              </a:prstGeom>
              <a:noFill/>
            </p:spPr>
            <p:txBody>
              <a:bodyPr wrap="none" lIns="0" tIns="0" rIns="0" bIns="0" rtlCol="0">
                <a:spAutoFit/>
              </a:bodyPr>
              <a:lstStyle/>
              <a:p>
                <a:pPr/>
                <a14:m>
                  <m:oMathPara xmlns:m="http://schemas.openxmlformats.org/officeDocument/2006/math">
                    <m:oMathParaPr>
                      <m:jc m:val="left"/>
                    </m:oMathParaPr>
                    <m:oMath>
                      <m:r>
                        <a:rPr lang="en-US" sz="2400" b="0" i="1" smtClean="0">
                          <a:latin typeface="Cambria Math" panose="02040503050406030204" pitchFamily="18" charset="0"/>
                        </a:rPr>
                        <m:t>𝑃𝑅</m:t>
                      </m:r>
                      <m:d>
                        <m:dPr>
                          <m:ctrlPr>
                            <a:rPr lang="en-US" sz="2400" b="0" i="1" smtClean="0">
                              <a:latin typeface="Cambria Math" panose="02040503050406030204" pitchFamily="18" charset="0"/>
                            </a:rPr>
                          </m:ctrlPr>
                        </m:dPr>
                        <m:e>
                          <m:r>
                            <a:rPr lang="en-US" sz="2400" b="0" i="1" smtClean="0">
                              <a:latin typeface="Cambria Math" panose="02040503050406030204" pitchFamily="18" charset="0"/>
                            </a:rPr>
                            <m:t> </m:t>
                          </m:r>
                          <m:r>
                            <a:rPr lang="en-US" sz="2400" b="0" i="1" smtClean="0">
                              <a:latin typeface="Cambria Math" panose="02040503050406030204" pitchFamily="18" charset="0"/>
                            </a:rPr>
                            <m:t>𝑢</m:t>
                          </m:r>
                          <m:r>
                            <a:rPr lang="en-US" sz="2400" b="0" i="1" smtClean="0">
                              <a:latin typeface="Cambria Math" panose="02040503050406030204" pitchFamily="18" charset="0"/>
                            </a:rPr>
                            <m:t> </m:t>
                          </m:r>
                        </m:e>
                      </m:d>
                      <m:r>
                        <a:rPr lang="en-US" sz="2400" b="0" i="1" smtClean="0">
                          <a:latin typeface="Cambria Math" panose="02040503050406030204" pitchFamily="18" charset="0"/>
                        </a:rPr>
                        <m:t>= </m:t>
                      </m:r>
                      <m:nary>
                        <m:naryPr>
                          <m:chr m:val="∑"/>
                          <m:supHide m:val="on"/>
                          <m:ctrlPr>
                            <a:rPr lang="en-US" sz="2400" b="0" i="1" smtClean="0">
                              <a:latin typeface="Cambria Math" panose="02040503050406030204" pitchFamily="18" charset="0"/>
                            </a:rPr>
                          </m:ctrlPr>
                        </m:naryPr>
                        <m:sub>
                          <m:r>
                            <m:rPr>
                              <m:brk m:alnAt="7"/>
                            </m:rPr>
                            <a:rPr lang="en-US" sz="2400" b="0" i="1" smtClean="0">
                              <a:latin typeface="Cambria Math" panose="02040503050406030204" pitchFamily="18" charset="0"/>
                            </a:rPr>
                            <m:t>𝑢</m:t>
                          </m:r>
                          <m:r>
                            <a:rPr lang="en-US" sz="2400" b="0" i="1" smtClean="0">
                              <a:latin typeface="Cambria Math" panose="02040503050406030204" pitchFamily="18" charset="0"/>
                            </a:rPr>
                            <m:t> ∈ </m:t>
                          </m:r>
                          <m:sSub>
                            <m:sSubPr>
                              <m:ctrlPr>
                                <a:rPr lang="en-US" sz="2400" b="0" i="1" smtClean="0">
                                  <a:latin typeface="Cambria Math" panose="02040503050406030204" pitchFamily="18" charset="0"/>
                                  <a:ea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𝐵</m:t>
                              </m:r>
                            </m:e>
                            <m:sub>
                              <m:r>
                                <a:rPr lang="en-US" sz="2400" b="0" i="1" smtClean="0">
                                  <a:latin typeface="Cambria Math" panose="02040503050406030204" pitchFamily="18" charset="0"/>
                                  <a:ea typeface="Cambria Math" panose="02040503050406030204" pitchFamily="18" charset="0"/>
                                </a:rPr>
                                <m:t>𝑢</m:t>
                              </m:r>
                            </m:sub>
                          </m:sSub>
                        </m:sub>
                        <m:sup/>
                        <m:e>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𝑃𝑅</m:t>
                              </m:r>
                              <m:r>
                                <a:rPr lang="en-US" sz="2400" b="0" i="1" smtClean="0">
                                  <a:latin typeface="Cambria Math" panose="02040503050406030204" pitchFamily="18" charset="0"/>
                                </a:rPr>
                                <m:t>( </m:t>
                              </m:r>
                              <m:r>
                                <a:rPr lang="en-US" sz="2400" b="0" i="1" smtClean="0">
                                  <a:latin typeface="Cambria Math" panose="02040503050406030204" pitchFamily="18" charset="0"/>
                                </a:rPr>
                                <m:t>𝑣</m:t>
                              </m:r>
                              <m:r>
                                <a:rPr lang="en-US" sz="2400" b="0" i="1" smtClean="0">
                                  <a:latin typeface="Cambria Math" panose="02040503050406030204" pitchFamily="18" charset="0"/>
                                </a:rPr>
                                <m:t> )</m:t>
                              </m:r>
                            </m:num>
                            <m:den>
                              <m:r>
                                <a:rPr lang="en-US" sz="2400" b="0" i="1" smtClean="0">
                                  <a:latin typeface="Cambria Math" panose="02040503050406030204" pitchFamily="18" charset="0"/>
                                </a:rPr>
                                <m:t>𝐿</m:t>
                              </m:r>
                              <m:r>
                                <a:rPr lang="en-US" sz="2400" b="0" i="1" smtClean="0">
                                  <a:latin typeface="Cambria Math" panose="02040503050406030204" pitchFamily="18" charset="0"/>
                                </a:rPr>
                                <m:t>( </m:t>
                              </m:r>
                              <m:r>
                                <a:rPr lang="en-US" sz="2400" b="0" i="1" smtClean="0">
                                  <a:latin typeface="Cambria Math" panose="02040503050406030204" pitchFamily="18" charset="0"/>
                                </a:rPr>
                                <m:t>𝑣</m:t>
                              </m:r>
                              <m:r>
                                <a:rPr lang="en-US" sz="2400" b="0" i="1" smtClean="0">
                                  <a:latin typeface="Cambria Math" panose="02040503050406030204" pitchFamily="18" charset="0"/>
                                </a:rPr>
                                <m:t> )</m:t>
                              </m:r>
                            </m:den>
                          </m:f>
                        </m:e>
                      </m:nary>
                    </m:oMath>
                  </m:oMathPara>
                </a14:m>
                <a:endParaRPr lang="en-US" sz="2400" dirty="0"/>
              </a:p>
            </p:txBody>
          </p:sp>
        </mc:Choice>
        <mc:Fallback xmlns="">
          <p:sp>
            <p:nvSpPr>
              <p:cNvPr id="36" name="TextBox 35">
                <a:extLst>
                  <a:ext uri="{FF2B5EF4-FFF2-40B4-BE49-F238E27FC236}">
                    <a16:creationId xmlns:a16="http://schemas.microsoft.com/office/drawing/2014/main" id="{03F79942-1C8B-44E5-AE52-5CA21E45183B}"/>
                  </a:ext>
                </a:extLst>
              </p:cNvPr>
              <p:cNvSpPr txBox="1">
                <a:spLocks noRot="1" noChangeAspect="1" noMove="1" noResize="1" noEditPoints="1" noAdjustHandles="1" noChangeArrowheads="1" noChangeShapeType="1" noTextEdit="1"/>
              </p:cNvSpPr>
              <p:nvPr/>
            </p:nvSpPr>
            <p:spPr>
              <a:xfrm>
                <a:off x="3928492" y="1223261"/>
                <a:ext cx="3186450" cy="941925"/>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B9A6AF43-8BA2-4DD1-B887-00BCD385BFA5}"/>
                  </a:ext>
                </a:extLst>
              </p:cNvPr>
              <p:cNvSpPr txBox="1"/>
              <p:nvPr/>
            </p:nvSpPr>
            <p:spPr>
              <a:xfrm>
                <a:off x="3807049" y="2452260"/>
                <a:ext cx="5132844" cy="1631216"/>
              </a:xfrm>
              <a:prstGeom prst="rect">
                <a:avLst/>
              </a:prstGeom>
              <a:noFill/>
            </p:spPr>
            <p:txBody>
              <a:bodyPr wrap="square" rtlCol="0">
                <a:spAutoFit/>
              </a:bodyPr>
              <a:lstStyle/>
              <a:p>
                <a:r>
                  <a:rPr lang="en-US" sz="2000" dirty="0"/>
                  <a:t>Where</a:t>
                </a:r>
              </a:p>
              <a:p>
                <a:pPr indent="342900"/>
                <a14:m>
                  <m:oMath xmlns:m="http://schemas.openxmlformats.org/officeDocument/2006/math">
                    <m:r>
                      <a:rPr lang="en-US" sz="2000" i="1">
                        <a:latin typeface="Cambria Math" panose="02040503050406030204" pitchFamily="18" charset="0"/>
                      </a:rPr>
                      <m:t>𝑢</m:t>
                    </m:r>
                  </m:oMath>
                </a14:m>
                <a:r>
                  <a:rPr lang="en-US" sz="2000" dirty="0"/>
                  <a:t> is a page,</a:t>
                </a:r>
              </a:p>
              <a:p>
                <a:pPr indent="342900"/>
                <a14:m>
                  <m:oMath xmlns:m="http://schemas.openxmlformats.org/officeDocument/2006/math">
                    <m:r>
                      <a:rPr lang="en-US" sz="2000" i="1">
                        <a:latin typeface="Cambria Math" panose="02040503050406030204" pitchFamily="18" charset="0"/>
                      </a:rPr>
                      <m:t>𝑃𝑅</m:t>
                    </m:r>
                    <m:d>
                      <m:dPr>
                        <m:ctrlPr>
                          <a:rPr lang="en-US" sz="2000" i="1">
                            <a:latin typeface="Cambria Math" panose="02040503050406030204" pitchFamily="18" charset="0"/>
                          </a:rPr>
                        </m:ctrlPr>
                      </m:dPr>
                      <m:e>
                        <m:r>
                          <a:rPr lang="en-US" sz="2000" i="1">
                            <a:latin typeface="Cambria Math" panose="02040503050406030204" pitchFamily="18" charset="0"/>
                          </a:rPr>
                          <m:t> </m:t>
                        </m:r>
                        <m:r>
                          <a:rPr lang="en-US" sz="2000" i="1">
                            <a:latin typeface="Cambria Math" panose="02040503050406030204" pitchFamily="18" charset="0"/>
                          </a:rPr>
                          <m:t>𝑢</m:t>
                        </m:r>
                        <m:r>
                          <a:rPr lang="en-US" sz="2000" i="1">
                            <a:latin typeface="Cambria Math" panose="02040503050406030204" pitchFamily="18" charset="0"/>
                          </a:rPr>
                          <m:t> </m:t>
                        </m:r>
                      </m:e>
                    </m:d>
                  </m:oMath>
                </a14:m>
                <a:r>
                  <a:rPr lang="en-US" sz="2000" dirty="0"/>
                  <a:t>is </a:t>
                </a:r>
                <a:r>
                  <a:rPr lang="en-US" sz="2000" dirty="0" err="1"/>
                  <a:t>is</a:t>
                </a:r>
                <a:r>
                  <a:rPr lang="en-US" sz="2000" dirty="0"/>
                  <a:t> the PageRank of page </a:t>
                </a:r>
                <a14:m>
                  <m:oMath xmlns:m="http://schemas.openxmlformats.org/officeDocument/2006/math">
                    <m:r>
                      <a:rPr lang="en-US" sz="2000" i="1">
                        <a:latin typeface="Cambria Math" panose="02040503050406030204" pitchFamily="18" charset="0"/>
                      </a:rPr>
                      <m:t>𝑢</m:t>
                    </m:r>
                  </m:oMath>
                </a14:m>
                <a:r>
                  <a:rPr lang="en-US" sz="2000" dirty="0"/>
                  <a:t>,</a:t>
                </a:r>
              </a:p>
              <a:p>
                <a:pPr indent="342900"/>
                <a14:m>
                  <m:oMath xmlns:m="http://schemas.openxmlformats.org/officeDocument/2006/math">
                    <m:sSub>
                      <m:sSubPr>
                        <m:ctrlPr>
                          <a:rPr lang="en-US" sz="2000" i="1">
                            <a:latin typeface="Cambria Math" panose="02040503050406030204" pitchFamily="18" charset="0"/>
                            <a:ea typeface="Cambria Math" panose="02040503050406030204" pitchFamily="18" charset="0"/>
                          </a:rPr>
                        </m:ctrlPr>
                      </m:sSubPr>
                      <m:e>
                        <m:r>
                          <a:rPr lang="en-US" sz="2000" i="1">
                            <a:latin typeface="Cambria Math" panose="02040503050406030204" pitchFamily="18" charset="0"/>
                            <a:ea typeface="Cambria Math" panose="02040503050406030204" pitchFamily="18" charset="0"/>
                          </a:rPr>
                          <m:t>𝐵</m:t>
                        </m:r>
                      </m:e>
                      <m:sub>
                        <m:r>
                          <a:rPr lang="en-US" sz="2000" i="1">
                            <a:latin typeface="Cambria Math" panose="02040503050406030204" pitchFamily="18" charset="0"/>
                            <a:ea typeface="Cambria Math" panose="02040503050406030204" pitchFamily="18" charset="0"/>
                          </a:rPr>
                          <m:t>𝑢</m:t>
                        </m:r>
                      </m:sub>
                    </m:sSub>
                  </m:oMath>
                </a14:m>
                <a:r>
                  <a:rPr lang="en-US" sz="2000" dirty="0"/>
                  <a:t> is the set of all pages that link to </a:t>
                </a:r>
                <a14:m>
                  <m:oMath xmlns:m="http://schemas.openxmlformats.org/officeDocument/2006/math">
                    <m:r>
                      <a:rPr lang="en-US" sz="2000" i="1">
                        <a:latin typeface="Cambria Math" panose="02040503050406030204" pitchFamily="18" charset="0"/>
                      </a:rPr>
                      <m:t>𝑢</m:t>
                    </m:r>
                    <m:r>
                      <a:rPr lang="en-US" sz="2000" b="0" i="1" smtClean="0">
                        <a:latin typeface="Cambria Math" panose="02040503050406030204" pitchFamily="18" charset="0"/>
                      </a:rPr>
                      <m:t>,</m:t>
                    </m:r>
                  </m:oMath>
                </a14:m>
                <a:endParaRPr lang="en-US" sz="2000" b="0" dirty="0"/>
              </a:p>
              <a:p>
                <a:pPr indent="342900"/>
                <a14:m>
                  <m:oMath xmlns:m="http://schemas.openxmlformats.org/officeDocument/2006/math">
                    <m:r>
                      <a:rPr lang="en-US" sz="2000" i="1">
                        <a:latin typeface="Cambria Math" panose="02040503050406030204" pitchFamily="18" charset="0"/>
                      </a:rPr>
                      <m:t>𝐿</m:t>
                    </m:r>
                    <m:r>
                      <a:rPr lang="en-US" sz="2000" i="1">
                        <a:latin typeface="Cambria Math" panose="02040503050406030204" pitchFamily="18" charset="0"/>
                      </a:rPr>
                      <m:t>( </m:t>
                    </m:r>
                    <m:r>
                      <a:rPr lang="en-US" sz="2000" i="1">
                        <a:latin typeface="Cambria Math" panose="02040503050406030204" pitchFamily="18" charset="0"/>
                      </a:rPr>
                      <m:t>𝑣</m:t>
                    </m:r>
                    <m:r>
                      <a:rPr lang="en-US" sz="2000" i="1">
                        <a:latin typeface="Cambria Math" panose="02040503050406030204" pitchFamily="18" charset="0"/>
                      </a:rPr>
                      <m:t> )</m:t>
                    </m:r>
                  </m:oMath>
                </a14:m>
                <a:r>
                  <a:rPr lang="en-US" sz="2000" b="0" dirty="0"/>
                  <a:t> is the number pages linked from </a:t>
                </a:r>
                <a14:m>
                  <m:oMath xmlns:m="http://schemas.openxmlformats.org/officeDocument/2006/math">
                    <m:r>
                      <a:rPr lang="en-US" sz="2000" i="1">
                        <a:latin typeface="Cambria Math" panose="02040503050406030204" pitchFamily="18" charset="0"/>
                      </a:rPr>
                      <m:t>𝑣</m:t>
                    </m:r>
                  </m:oMath>
                </a14:m>
                <a:r>
                  <a:rPr lang="en-US" sz="2000" b="0" dirty="0"/>
                  <a:t>.</a:t>
                </a:r>
              </a:p>
            </p:txBody>
          </p:sp>
        </mc:Choice>
        <mc:Fallback xmlns="">
          <p:sp>
            <p:nvSpPr>
              <p:cNvPr id="3" name="TextBox 2">
                <a:extLst>
                  <a:ext uri="{FF2B5EF4-FFF2-40B4-BE49-F238E27FC236}">
                    <a16:creationId xmlns:a16="http://schemas.microsoft.com/office/drawing/2014/main" id="{B9A6AF43-8BA2-4DD1-B887-00BCD385BFA5}"/>
                  </a:ext>
                </a:extLst>
              </p:cNvPr>
              <p:cNvSpPr txBox="1">
                <a:spLocks noRot="1" noChangeAspect="1" noMove="1" noResize="1" noEditPoints="1" noAdjustHandles="1" noChangeArrowheads="1" noChangeShapeType="1" noTextEdit="1"/>
              </p:cNvSpPr>
              <p:nvPr/>
            </p:nvSpPr>
            <p:spPr>
              <a:xfrm>
                <a:off x="3807049" y="2452260"/>
                <a:ext cx="5132844" cy="1631216"/>
              </a:xfrm>
              <a:prstGeom prst="rect">
                <a:avLst/>
              </a:prstGeom>
              <a:blipFill>
                <a:blip r:embed="rId4"/>
                <a:stretch>
                  <a:fillRect l="-1306" t="-1866" b="-5597"/>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91412AFF-AAC4-4071-836D-6B98B8EE8F64}"/>
              </a:ext>
            </a:extLst>
          </p:cNvPr>
          <p:cNvSpPr>
            <a:spLocks noGrp="1"/>
          </p:cNvSpPr>
          <p:nvPr>
            <p:ph type="sldNum" sz="quarter" idx="12"/>
          </p:nvPr>
        </p:nvSpPr>
        <p:spPr/>
        <p:txBody>
          <a:bodyPr/>
          <a:lstStyle/>
          <a:p>
            <a:fld id="{F8D59B09-23C8-46BA-B508-CE17BADF421E}" type="slidenum">
              <a:rPr lang="en-US" smtClean="0"/>
              <a:pPr/>
              <a:t>21</a:t>
            </a:fld>
            <a:endParaRPr lang="en-US"/>
          </a:p>
        </p:txBody>
      </p:sp>
    </p:spTree>
    <p:extLst>
      <p:ext uri="{BB962C8B-B14F-4D97-AF65-F5344CB8AC3E}">
        <p14:creationId xmlns:p14="http://schemas.microsoft.com/office/powerpoint/2010/main" val="9183584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0BD885-790A-4083-94E7-E3FFD635267A}"/>
              </a:ext>
            </a:extLst>
          </p:cNvPr>
          <p:cNvSpPr>
            <a:spLocks noGrp="1"/>
          </p:cNvSpPr>
          <p:nvPr>
            <p:ph type="title"/>
          </p:nvPr>
        </p:nvSpPr>
        <p:spPr/>
        <p:txBody>
          <a:bodyPr/>
          <a:lstStyle/>
          <a:p>
            <a:r>
              <a:rPr lang="en-US" dirty="0"/>
              <a:t>damping factor</a:t>
            </a:r>
          </a:p>
        </p:txBody>
      </p:sp>
      <p:sp>
        <p:nvSpPr>
          <p:cNvPr id="3" name="Content Placeholder 2">
            <a:extLst>
              <a:ext uri="{FF2B5EF4-FFF2-40B4-BE49-F238E27FC236}">
                <a16:creationId xmlns:a16="http://schemas.microsoft.com/office/drawing/2014/main" id="{F602F99F-34BC-4EA3-8D4B-2C49D12C48AB}"/>
              </a:ext>
            </a:extLst>
          </p:cNvPr>
          <p:cNvSpPr>
            <a:spLocks noGrp="1"/>
          </p:cNvSpPr>
          <p:nvPr>
            <p:ph idx="1"/>
          </p:nvPr>
        </p:nvSpPr>
        <p:spPr>
          <a:xfrm>
            <a:off x="457200" y="1600200"/>
            <a:ext cx="8229600" cy="4531179"/>
          </a:xfrm>
        </p:spPr>
        <p:txBody>
          <a:bodyPr>
            <a:normAutofit/>
          </a:bodyPr>
          <a:lstStyle/>
          <a:p>
            <a:pPr marL="0" indent="0">
              <a:spcBef>
                <a:spcPts val="1500"/>
              </a:spcBef>
              <a:buNone/>
            </a:pPr>
            <a:r>
              <a:rPr lang="en-US" sz="2400" dirty="0"/>
              <a:t>But in this basic version, PR sinks could happen, where at every iteration, a site just got more and rank.</a:t>
            </a:r>
          </a:p>
          <a:p>
            <a:pPr marL="0" indent="0">
              <a:spcBef>
                <a:spcPts val="1500"/>
              </a:spcBef>
              <a:buNone/>
            </a:pPr>
            <a:r>
              <a:rPr lang="en-US" sz="2400" dirty="0"/>
              <a:t>They solved this by adding the notion that their imaginary surfer randomly clicking links will eventually stop clicking and simply start over at some other random page.  This became a damping factor in PageRank.</a:t>
            </a:r>
          </a:p>
        </p:txBody>
      </p:sp>
      <p:sp>
        <p:nvSpPr>
          <p:cNvPr id="4" name="Slide Number Placeholder 3">
            <a:extLst>
              <a:ext uri="{FF2B5EF4-FFF2-40B4-BE49-F238E27FC236}">
                <a16:creationId xmlns:a16="http://schemas.microsoft.com/office/drawing/2014/main" id="{ABDBEE04-CB82-4F5B-BABE-C26A2C0A1D7B}"/>
              </a:ext>
            </a:extLst>
          </p:cNvPr>
          <p:cNvSpPr>
            <a:spLocks noGrp="1"/>
          </p:cNvSpPr>
          <p:nvPr>
            <p:ph type="sldNum" sz="quarter" idx="12"/>
          </p:nvPr>
        </p:nvSpPr>
        <p:spPr/>
        <p:txBody>
          <a:bodyPr/>
          <a:lstStyle/>
          <a:p>
            <a:fld id="{F8D59B09-23C8-46BA-B508-CE17BADF421E}" type="slidenum">
              <a:rPr lang="en-US" smtClean="0"/>
              <a:pPr/>
              <a:t>22</a:t>
            </a:fld>
            <a:endParaRPr lang="en-US"/>
          </a:p>
        </p:txBody>
      </p:sp>
    </p:spTree>
    <p:extLst>
      <p:ext uri="{BB962C8B-B14F-4D97-AF65-F5344CB8AC3E}">
        <p14:creationId xmlns:p14="http://schemas.microsoft.com/office/powerpoint/2010/main" val="25016919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Group 29">
            <a:extLst>
              <a:ext uri="{FF2B5EF4-FFF2-40B4-BE49-F238E27FC236}">
                <a16:creationId xmlns:a16="http://schemas.microsoft.com/office/drawing/2014/main" id="{B58D5A04-E47C-41A8-A134-9DA5ED042154}"/>
              </a:ext>
            </a:extLst>
          </p:cNvPr>
          <p:cNvGrpSpPr>
            <a:grpSpLocks noChangeAspect="1"/>
          </p:cNvGrpSpPr>
          <p:nvPr/>
        </p:nvGrpSpPr>
        <p:grpSpPr>
          <a:xfrm>
            <a:off x="571605" y="1310737"/>
            <a:ext cx="2963532" cy="2724107"/>
            <a:chOff x="2179528" y="1728592"/>
            <a:chExt cx="4404361" cy="4048531"/>
          </a:xfrm>
        </p:grpSpPr>
        <p:grpSp>
          <p:nvGrpSpPr>
            <p:cNvPr id="6" name="Group 5">
              <a:extLst>
                <a:ext uri="{FF2B5EF4-FFF2-40B4-BE49-F238E27FC236}">
                  <a16:creationId xmlns:a16="http://schemas.microsoft.com/office/drawing/2014/main" id="{CB25D273-FEA0-4678-8F09-C3264487D99A}"/>
                </a:ext>
              </a:extLst>
            </p:cNvPr>
            <p:cNvGrpSpPr/>
            <p:nvPr/>
          </p:nvGrpSpPr>
          <p:grpSpPr>
            <a:xfrm>
              <a:off x="2179529" y="1728592"/>
              <a:ext cx="1143000" cy="1139868"/>
              <a:chOff x="2179529" y="1728592"/>
              <a:chExt cx="1143000" cy="1139868"/>
            </a:xfrm>
          </p:grpSpPr>
          <p:sp>
            <p:nvSpPr>
              <p:cNvPr id="2" name="Oval 1">
                <a:extLst>
                  <a:ext uri="{FF2B5EF4-FFF2-40B4-BE49-F238E27FC236}">
                    <a16:creationId xmlns:a16="http://schemas.microsoft.com/office/drawing/2014/main" id="{CD31E416-910F-4FD3-87EA-B618C64ED143}"/>
                  </a:ext>
                </a:extLst>
              </p:cNvPr>
              <p:cNvSpPr/>
              <p:nvPr/>
            </p:nvSpPr>
            <p:spPr>
              <a:xfrm>
                <a:off x="2179529" y="1728592"/>
                <a:ext cx="1143000" cy="1139868"/>
              </a:xfrm>
              <a:prstGeom prst="ellipse">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a:p>
            </p:txBody>
          </p:sp>
          <p:sp>
            <p:nvSpPr>
              <p:cNvPr id="5" name="TextBox 4">
                <a:extLst>
                  <a:ext uri="{FF2B5EF4-FFF2-40B4-BE49-F238E27FC236}">
                    <a16:creationId xmlns:a16="http://schemas.microsoft.com/office/drawing/2014/main" id="{E2AD4F9A-431C-4E4F-853C-59BA1F501748}"/>
                  </a:ext>
                </a:extLst>
              </p:cNvPr>
              <p:cNvSpPr txBox="1"/>
              <p:nvPr/>
            </p:nvSpPr>
            <p:spPr>
              <a:xfrm>
                <a:off x="2443612" y="1975360"/>
                <a:ext cx="614833" cy="646331"/>
              </a:xfrm>
              <a:prstGeom prst="rect">
                <a:avLst/>
              </a:prstGeom>
              <a:noFill/>
            </p:spPr>
            <p:txBody>
              <a:bodyPr wrap="square" rtlCol="0" anchor="ctr">
                <a:normAutofit fontScale="70000" lnSpcReduction="20000"/>
              </a:bodyPr>
              <a:lstStyle/>
              <a:p>
                <a:pPr algn="ctr"/>
                <a:r>
                  <a:rPr lang="en-US" sz="3600" dirty="0"/>
                  <a:t>A</a:t>
                </a:r>
              </a:p>
            </p:txBody>
          </p:sp>
        </p:grpSp>
        <p:grpSp>
          <p:nvGrpSpPr>
            <p:cNvPr id="7" name="Group 6">
              <a:extLst>
                <a:ext uri="{FF2B5EF4-FFF2-40B4-BE49-F238E27FC236}">
                  <a16:creationId xmlns:a16="http://schemas.microsoft.com/office/drawing/2014/main" id="{209CB081-A37E-426B-AB8C-32BC604E6B71}"/>
                </a:ext>
              </a:extLst>
            </p:cNvPr>
            <p:cNvGrpSpPr/>
            <p:nvPr/>
          </p:nvGrpSpPr>
          <p:grpSpPr>
            <a:xfrm>
              <a:off x="5440889" y="1728592"/>
              <a:ext cx="1143000" cy="1139868"/>
              <a:chOff x="2179529" y="1728592"/>
              <a:chExt cx="1143000" cy="1139868"/>
            </a:xfrm>
          </p:grpSpPr>
          <p:sp>
            <p:nvSpPr>
              <p:cNvPr id="8" name="Oval 7">
                <a:extLst>
                  <a:ext uri="{FF2B5EF4-FFF2-40B4-BE49-F238E27FC236}">
                    <a16:creationId xmlns:a16="http://schemas.microsoft.com/office/drawing/2014/main" id="{EEEEF563-F9AB-4616-B195-115220A0D81A}"/>
                  </a:ext>
                </a:extLst>
              </p:cNvPr>
              <p:cNvSpPr/>
              <p:nvPr/>
            </p:nvSpPr>
            <p:spPr>
              <a:xfrm>
                <a:off x="2179529" y="1728592"/>
                <a:ext cx="1143000" cy="1139868"/>
              </a:xfrm>
              <a:prstGeom prst="ellipse">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a:p>
            </p:txBody>
          </p:sp>
          <p:sp>
            <p:nvSpPr>
              <p:cNvPr id="9" name="TextBox 8">
                <a:extLst>
                  <a:ext uri="{FF2B5EF4-FFF2-40B4-BE49-F238E27FC236}">
                    <a16:creationId xmlns:a16="http://schemas.microsoft.com/office/drawing/2014/main" id="{D215C1C9-9B4A-4D74-B29A-30BFB72316FB}"/>
                  </a:ext>
                </a:extLst>
              </p:cNvPr>
              <p:cNvSpPr txBox="1"/>
              <p:nvPr/>
            </p:nvSpPr>
            <p:spPr>
              <a:xfrm>
                <a:off x="2443612" y="1975360"/>
                <a:ext cx="614833" cy="646331"/>
              </a:xfrm>
              <a:prstGeom prst="rect">
                <a:avLst/>
              </a:prstGeom>
              <a:noFill/>
            </p:spPr>
            <p:txBody>
              <a:bodyPr wrap="square" rtlCol="0" anchor="ctr">
                <a:normAutofit fontScale="70000" lnSpcReduction="20000"/>
              </a:bodyPr>
              <a:lstStyle/>
              <a:p>
                <a:pPr algn="ctr"/>
                <a:r>
                  <a:rPr lang="en-US" sz="3600" dirty="0"/>
                  <a:t>B</a:t>
                </a:r>
              </a:p>
            </p:txBody>
          </p:sp>
        </p:grpSp>
        <p:grpSp>
          <p:nvGrpSpPr>
            <p:cNvPr id="10" name="Group 9">
              <a:extLst>
                <a:ext uri="{FF2B5EF4-FFF2-40B4-BE49-F238E27FC236}">
                  <a16:creationId xmlns:a16="http://schemas.microsoft.com/office/drawing/2014/main" id="{32A7F545-C81A-4F45-958D-0FD0C62B61E7}"/>
                </a:ext>
              </a:extLst>
            </p:cNvPr>
            <p:cNvGrpSpPr/>
            <p:nvPr/>
          </p:nvGrpSpPr>
          <p:grpSpPr>
            <a:xfrm>
              <a:off x="2179528" y="4637255"/>
              <a:ext cx="1143000" cy="1139868"/>
              <a:chOff x="2179529" y="1728592"/>
              <a:chExt cx="1143000" cy="1139868"/>
            </a:xfrm>
          </p:grpSpPr>
          <p:sp>
            <p:nvSpPr>
              <p:cNvPr id="11" name="Oval 10">
                <a:extLst>
                  <a:ext uri="{FF2B5EF4-FFF2-40B4-BE49-F238E27FC236}">
                    <a16:creationId xmlns:a16="http://schemas.microsoft.com/office/drawing/2014/main" id="{2A262DCC-F664-42D7-AC1A-9E75F2F10B47}"/>
                  </a:ext>
                </a:extLst>
              </p:cNvPr>
              <p:cNvSpPr/>
              <p:nvPr/>
            </p:nvSpPr>
            <p:spPr>
              <a:xfrm>
                <a:off x="2179529" y="1728592"/>
                <a:ext cx="1143000" cy="1139868"/>
              </a:xfrm>
              <a:prstGeom prst="ellipse">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a:p>
            </p:txBody>
          </p:sp>
          <p:sp>
            <p:nvSpPr>
              <p:cNvPr id="12" name="TextBox 11">
                <a:extLst>
                  <a:ext uri="{FF2B5EF4-FFF2-40B4-BE49-F238E27FC236}">
                    <a16:creationId xmlns:a16="http://schemas.microsoft.com/office/drawing/2014/main" id="{88B43558-2765-4593-9224-FF70FA896060}"/>
                  </a:ext>
                </a:extLst>
              </p:cNvPr>
              <p:cNvSpPr txBox="1"/>
              <p:nvPr/>
            </p:nvSpPr>
            <p:spPr>
              <a:xfrm>
                <a:off x="2443612" y="1975360"/>
                <a:ext cx="614833" cy="646331"/>
              </a:xfrm>
              <a:prstGeom prst="rect">
                <a:avLst/>
              </a:prstGeom>
              <a:noFill/>
            </p:spPr>
            <p:txBody>
              <a:bodyPr wrap="square" rtlCol="0" anchor="ctr">
                <a:normAutofit fontScale="70000" lnSpcReduction="20000"/>
              </a:bodyPr>
              <a:lstStyle/>
              <a:p>
                <a:pPr algn="ctr"/>
                <a:r>
                  <a:rPr lang="en-US" sz="3600" dirty="0"/>
                  <a:t>C</a:t>
                </a:r>
              </a:p>
            </p:txBody>
          </p:sp>
        </p:grpSp>
        <p:grpSp>
          <p:nvGrpSpPr>
            <p:cNvPr id="13" name="Group 12">
              <a:extLst>
                <a:ext uri="{FF2B5EF4-FFF2-40B4-BE49-F238E27FC236}">
                  <a16:creationId xmlns:a16="http://schemas.microsoft.com/office/drawing/2014/main" id="{4E377649-3F62-454D-A843-9AA27CA4A258}"/>
                </a:ext>
              </a:extLst>
            </p:cNvPr>
            <p:cNvGrpSpPr/>
            <p:nvPr/>
          </p:nvGrpSpPr>
          <p:grpSpPr>
            <a:xfrm>
              <a:off x="5440889" y="4637254"/>
              <a:ext cx="1143000" cy="1139868"/>
              <a:chOff x="2179529" y="1728592"/>
              <a:chExt cx="1143000" cy="1139868"/>
            </a:xfrm>
          </p:grpSpPr>
          <p:sp>
            <p:nvSpPr>
              <p:cNvPr id="14" name="Oval 13">
                <a:extLst>
                  <a:ext uri="{FF2B5EF4-FFF2-40B4-BE49-F238E27FC236}">
                    <a16:creationId xmlns:a16="http://schemas.microsoft.com/office/drawing/2014/main" id="{414D6E37-3163-448D-8BC8-EEA17F16B664}"/>
                  </a:ext>
                </a:extLst>
              </p:cNvPr>
              <p:cNvSpPr/>
              <p:nvPr/>
            </p:nvSpPr>
            <p:spPr>
              <a:xfrm>
                <a:off x="2179529" y="1728592"/>
                <a:ext cx="1143000" cy="1139868"/>
              </a:xfrm>
              <a:prstGeom prst="ellipse">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a:p>
            </p:txBody>
          </p:sp>
          <p:sp>
            <p:nvSpPr>
              <p:cNvPr id="15" name="TextBox 14">
                <a:extLst>
                  <a:ext uri="{FF2B5EF4-FFF2-40B4-BE49-F238E27FC236}">
                    <a16:creationId xmlns:a16="http://schemas.microsoft.com/office/drawing/2014/main" id="{FED85364-3D70-437A-B83C-CB5AC15ADAEC}"/>
                  </a:ext>
                </a:extLst>
              </p:cNvPr>
              <p:cNvSpPr txBox="1"/>
              <p:nvPr/>
            </p:nvSpPr>
            <p:spPr>
              <a:xfrm>
                <a:off x="2443612" y="1975360"/>
                <a:ext cx="614833" cy="646331"/>
              </a:xfrm>
              <a:prstGeom prst="rect">
                <a:avLst/>
              </a:prstGeom>
              <a:noFill/>
            </p:spPr>
            <p:txBody>
              <a:bodyPr wrap="square" rtlCol="0" anchor="ctr">
                <a:normAutofit fontScale="70000" lnSpcReduction="20000"/>
              </a:bodyPr>
              <a:lstStyle/>
              <a:p>
                <a:pPr algn="ctr"/>
                <a:r>
                  <a:rPr lang="en-US" sz="3600" dirty="0"/>
                  <a:t>D</a:t>
                </a:r>
              </a:p>
            </p:txBody>
          </p:sp>
        </p:grpSp>
        <p:cxnSp>
          <p:nvCxnSpPr>
            <p:cNvPr id="17" name="Straight Arrow Connector 16">
              <a:extLst>
                <a:ext uri="{FF2B5EF4-FFF2-40B4-BE49-F238E27FC236}">
                  <a16:creationId xmlns:a16="http://schemas.microsoft.com/office/drawing/2014/main" id="{CE1FC166-A3A1-499E-A760-2546873EA97F}"/>
                </a:ext>
              </a:extLst>
            </p:cNvPr>
            <p:cNvCxnSpPr>
              <a:stCxn id="2" idx="6"/>
              <a:endCxn id="8" idx="2"/>
            </p:cNvCxnSpPr>
            <p:nvPr/>
          </p:nvCxnSpPr>
          <p:spPr>
            <a:xfrm>
              <a:off x="3322529" y="2298526"/>
              <a:ext cx="2118360" cy="0"/>
            </a:xfrm>
            <a:prstGeom prst="straightConnector1">
              <a:avLst/>
            </a:prstGeom>
            <a:ln w="38100">
              <a:solidFill>
                <a:schemeClr val="accent2">
                  <a:lumMod val="75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A452E6CB-8AB9-4A19-9C28-C3645B3307F9}"/>
                </a:ext>
              </a:extLst>
            </p:cNvPr>
            <p:cNvCxnSpPr>
              <a:cxnSpLocks/>
              <a:endCxn id="8" idx="3"/>
            </p:cNvCxnSpPr>
            <p:nvPr/>
          </p:nvCxnSpPr>
          <p:spPr>
            <a:xfrm flipV="1">
              <a:off x="3200609" y="2701530"/>
              <a:ext cx="2407668" cy="2182492"/>
            </a:xfrm>
            <a:prstGeom prst="straightConnector1">
              <a:avLst/>
            </a:prstGeom>
            <a:ln w="38100">
              <a:solidFill>
                <a:schemeClr val="accent2">
                  <a:lumMod val="75000"/>
                </a:schemeClr>
              </a:solidFill>
              <a:headEnd type="non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AA824660-3CBF-48C3-91A1-C6338CAA3FE3}"/>
                </a:ext>
              </a:extLst>
            </p:cNvPr>
            <p:cNvCxnSpPr/>
            <p:nvPr/>
          </p:nvCxnSpPr>
          <p:spPr>
            <a:xfrm>
              <a:off x="3322528" y="5207187"/>
              <a:ext cx="2118360" cy="0"/>
            </a:xfrm>
            <a:prstGeom prst="straightConnector1">
              <a:avLst/>
            </a:prstGeom>
            <a:ln w="38100">
              <a:solidFill>
                <a:schemeClr val="accent2">
                  <a:lumMod val="75000"/>
                </a:schemeClr>
              </a:solidFill>
              <a:headEnd type="non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135D8C2D-7217-4468-8992-F6DFE1EC3A9E}"/>
                </a:ext>
              </a:extLst>
            </p:cNvPr>
            <p:cNvCxnSpPr>
              <a:cxnSpLocks/>
              <a:endCxn id="11" idx="0"/>
            </p:cNvCxnSpPr>
            <p:nvPr/>
          </p:nvCxnSpPr>
          <p:spPr>
            <a:xfrm>
              <a:off x="2751027" y="2821233"/>
              <a:ext cx="1" cy="1816022"/>
            </a:xfrm>
            <a:prstGeom prst="straightConnector1">
              <a:avLst/>
            </a:prstGeom>
            <a:ln w="38100">
              <a:solidFill>
                <a:schemeClr val="accent2">
                  <a:lumMod val="75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5E377AC4-DE6C-41A5-A2DE-F0322C08E0BD}"/>
                </a:ext>
              </a:extLst>
            </p:cNvPr>
            <p:cNvCxnSpPr>
              <a:cxnSpLocks/>
              <a:stCxn id="8" idx="4"/>
              <a:endCxn id="14" idx="0"/>
            </p:cNvCxnSpPr>
            <p:nvPr/>
          </p:nvCxnSpPr>
          <p:spPr>
            <a:xfrm>
              <a:off x="6012389" y="2868460"/>
              <a:ext cx="0" cy="1768794"/>
            </a:xfrm>
            <a:prstGeom prst="straightConnector1">
              <a:avLst/>
            </a:prstGeom>
            <a:ln w="38100">
              <a:solidFill>
                <a:schemeClr val="accent2">
                  <a:lumMod val="75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03F79942-1C8B-44E5-AE52-5CA21E45183B}"/>
                  </a:ext>
                </a:extLst>
              </p:cNvPr>
              <p:cNvSpPr txBox="1"/>
              <p:nvPr/>
            </p:nvSpPr>
            <p:spPr>
              <a:xfrm>
                <a:off x="3928491" y="1223261"/>
                <a:ext cx="5132843" cy="957378"/>
              </a:xfrm>
              <a:prstGeom prst="rect">
                <a:avLst/>
              </a:prstGeom>
              <a:noFill/>
            </p:spPr>
            <p:txBody>
              <a:bodyPr wrap="square" lIns="0" tIns="0" rIns="0" bIns="0" rtlCol="0">
                <a:spAutoFit/>
              </a:bodyPr>
              <a:lstStyle/>
              <a:p>
                <a:pPr/>
                <a14:m>
                  <m:oMathPara xmlns:m="http://schemas.openxmlformats.org/officeDocument/2006/math">
                    <m:oMathParaPr>
                      <m:jc m:val="left"/>
                    </m:oMathParaPr>
                    <m:oMath>
                      <m:r>
                        <a:rPr lang="en-US" sz="2400" b="0" i="1" smtClean="0">
                          <a:latin typeface="Cambria Math" panose="02040503050406030204" pitchFamily="18" charset="0"/>
                        </a:rPr>
                        <m:t>𝑃𝑅</m:t>
                      </m:r>
                      <m:d>
                        <m:dPr>
                          <m:ctrlPr>
                            <a:rPr lang="en-US" sz="2400" b="0" i="1" smtClean="0">
                              <a:latin typeface="Cambria Math" panose="02040503050406030204" pitchFamily="18" charset="0"/>
                            </a:rPr>
                          </m:ctrlPr>
                        </m:dPr>
                        <m:e>
                          <m:r>
                            <a:rPr lang="en-US" sz="2400" b="0" i="1" smtClean="0">
                              <a:latin typeface="Cambria Math" panose="02040503050406030204" pitchFamily="18" charset="0"/>
                            </a:rPr>
                            <m:t> </m:t>
                          </m:r>
                          <m:r>
                            <a:rPr lang="en-US" sz="2400" b="0" i="1" smtClean="0">
                              <a:latin typeface="Cambria Math" panose="02040503050406030204" pitchFamily="18" charset="0"/>
                            </a:rPr>
                            <m:t>𝑢</m:t>
                          </m:r>
                          <m:r>
                            <a:rPr lang="en-US" sz="2400" b="0" i="1" smtClean="0">
                              <a:latin typeface="Cambria Math" panose="02040503050406030204" pitchFamily="18" charset="0"/>
                            </a:rPr>
                            <m:t> </m:t>
                          </m:r>
                        </m:e>
                      </m:d>
                      <m:r>
                        <a:rPr lang="en-US" sz="2400" b="0" i="1" smtClean="0">
                          <a:latin typeface="Cambria Math" panose="02040503050406030204" pitchFamily="18" charset="0"/>
                        </a:rPr>
                        <m:t>= </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1−</m:t>
                          </m:r>
                          <m:r>
                            <a:rPr lang="en-US" sz="2400" b="0" i="1" smtClean="0">
                              <a:latin typeface="Cambria Math" panose="02040503050406030204" pitchFamily="18" charset="0"/>
                            </a:rPr>
                            <m:t>𝑑</m:t>
                          </m:r>
                        </m:num>
                        <m:den>
                          <m:r>
                            <a:rPr lang="en-US" sz="2400" b="0" i="1" smtClean="0">
                              <a:latin typeface="Cambria Math" panose="02040503050406030204" pitchFamily="18" charset="0"/>
                            </a:rPr>
                            <m:t>𝑁</m:t>
                          </m:r>
                        </m:den>
                      </m:f>
                      <m:r>
                        <a:rPr lang="en-US" sz="2400" b="0" i="1" smtClean="0">
                          <a:latin typeface="Cambria Math" panose="02040503050406030204" pitchFamily="18" charset="0"/>
                        </a:rPr>
                        <m:t>+</m:t>
                      </m:r>
                      <m:r>
                        <a:rPr lang="en-US" sz="2400" b="0" i="1" smtClean="0">
                          <a:latin typeface="Cambria Math" panose="02040503050406030204" pitchFamily="18" charset="0"/>
                        </a:rPr>
                        <m:t>𝑑</m:t>
                      </m:r>
                      <m:nary>
                        <m:naryPr>
                          <m:chr m:val="∑"/>
                          <m:supHide m:val="on"/>
                          <m:ctrlPr>
                            <a:rPr lang="en-US" sz="2400" b="0" i="1" smtClean="0">
                              <a:latin typeface="Cambria Math" panose="02040503050406030204" pitchFamily="18" charset="0"/>
                            </a:rPr>
                          </m:ctrlPr>
                        </m:naryPr>
                        <m:sub>
                          <m:r>
                            <a:rPr lang="en-US" sz="2400" b="0" i="1" smtClean="0">
                              <a:latin typeface="Cambria Math" panose="02040503050406030204" pitchFamily="18" charset="0"/>
                            </a:rPr>
                            <m:t>𝑣</m:t>
                          </m:r>
                          <m:r>
                            <a:rPr lang="en-US" sz="2400" b="0" i="1" smtClean="0">
                              <a:latin typeface="Cambria Math" panose="02040503050406030204" pitchFamily="18" charset="0"/>
                            </a:rPr>
                            <m:t> ∈ </m:t>
                          </m:r>
                          <m:sSub>
                            <m:sSubPr>
                              <m:ctrlPr>
                                <a:rPr lang="en-US" sz="2400" b="0" i="1" smtClean="0">
                                  <a:latin typeface="Cambria Math" panose="02040503050406030204" pitchFamily="18" charset="0"/>
                                  <a:ea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𝐵</m:t>
                              </m:r>
                            </m:e>
                            <m:sub>
                              <m:r>
                                <a:rPr lang="en-US" sz="2400" b="0" i="1" smtClean="0">
                                  <a:latin typeface="Cambria Math" panose="02040503050406030204" pitchFamily="18" charset="0"/>
                                  <a:ea typeface="Cambria Math" panose="02040503050406030204" pitchFamily="18" charset="0"/>
                                </a:rPr>
                                <m:t>𝑢</m:t>
                              </m:r>
                            </m:sub>
                          </m:sSub>
                        </m:sub>
                        <m:sup/>
                        <m:e>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𝑃𝑅</m:t>
                              </m:r>
                              <m:r>
                                <a:rPr lang="en-US" sz="2400" b="0" i="1" smtClean="0">
                                  <a:latin typeface="Cambria Math" panose="02040503050406030204" pitchFamily="18" charset="0"/>
                                </a:rPr>
                                <m:t>( </m:t>
                              </m:r>
                              <m:r>
                                <a:rPr lang="en-US" sz="2400" b="0" i="1" smtClean="0">
                                  <a:latin typeface="Cambria Math" panose="02040503050406030204" pitchFamily="18" charset="0"/>
                                </a:rPr>
                                <m:t>𝑣</m:t>
                              </m:r>
                              <m:r>
                                <a:rPr lang="en-US" sz="2400" b="0" i="1" smtClean="0">
                                  <a:latin typeface="Cambria Math" panose="02040503050406030204" pitchFamily="18" charset="0"/>
                                </a:rPr>
                                <m:t> )</m:t>
                              </m:r>
                            </m:num>
                            <m:den>
                              <m:r>
                                <a:rPr lang="en-US" sz="2400" b="0" i="1" smtClean="0">
                                  <a:latin typeface="Cambria Math" panose="02040503050406030204" pitchFamily="18" charset="0"/>
                                </a:rPr>
                                <m:t>𝐿</m:t>
                              </m:r>
                              <m:r>
                                <a:rPr lang="en-US" sz="2400" b="0" i="1" smtClean="0">
                                  <a:latin typeface="Cambria Math" panose="02040503050406030204" pitchFamily="18" charset="0"/>
                                </a:rPr>
                                <m:t>( </m:t>
                              </m:r>
                              <m:r>
                                <a:rPr lang="en-US" sz="2400" b="0" i="1" smtClean="0">
                                  <a:latin typeface="Cambria Math" panose="02040503050406030204" pitchFamily="18" charset="0"/>
                                </a:rPr>
                                <m:t>𝑣</m:t>
                              </m:r>
                              <m:r>
                                <a:rPr lang="en-US" sz="2400" b="0" i="1" smtClean="0">
                                  <a:latin typeface="Cambria Math" panose="02040503050406030204" pitchFamily="18" charset="0"/>
                                </a:rPr>
                                <m:t> )</m:t>
                              </m:r>
                            </m:den>
                          </m:f>
                        </m:e>
                      </m:nary>
                    </m:oMath>
                  </m:oMathPara>
                </a14:m>
                <a:endParaRPr lang="en-US" sz="2400" dirty="0"/>
              </a:p>
            </p:txBody>
          </p:sp>
        </mc:Choice>
        <mc:Fallback xmlns="">
          <p:sp>
            <p:nvSpPr>
              <p:cNvPr id="36" name="TextBox 35">
                <a:extLst>
                  <a:ext uri="{FF2B5EF4-FFF2-40B4-BE49-F238E27FC236}">
                    <a16:creationId xmlns:a16="http://schemas.microsoft.com/office/drawing/2014/main" id="{03F79942-1C8B-44E5-AE52-5CA21E45183B}"/>
                  </a:ext>
                </a:extLst>
              </p:cNvPr>
              <p:cNvSpPr txBox="1">
                <a:spLocks noRot="1" noChangeAspect="1" noMove="1" noResize="1" noEditPoints="1" noAdjustHandles="1" noChangeArrowheads="1" noChangeShapeType="1" noTextEdit="1"/>
              </p:cNvSpPr>
              <p:nvPr/>
            </p:nvSpPr>
            <p:spPr>
              <a:xfrm>
                <a:off x="3928491" y="1223261"/>
                <a:ext cx="5132843" cy="957378"/>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B9A6AF43-8BA2-4DD1-B887-00BCD385BFA5}"/>
                  </a:ext>
                </a:extLst>
              </p:cNvPr>
              <p:cNvSpPr txBox="1"/>
              <p:nvPr/>
            </p:nvSpPr>
            <p:spPr>
              <a:xfrm>
                <a:off x="3807048" y="2452260"/>
                <a:ext cx="5336947" cy="1938992"/>
              </a:xfrm>
              <a:prstGeom prst="rect">
                <a:avLst/>
              </a:prstGeom>
              <a:noFill/>
            </p:spPr>
            <p:txBody>
              <a:bodyPr wrap="square" rtlCol="0">
                <a:spAutoFit/>
              </a:bodyPr>
              <a:lstStyle/>
              <a:p>
                <a:r>
                  <a:rPr lang="en-US" sz="2000" dirty="0"/>
                  <a:t>Where</a:t>
                </a:r>
              </a:p>
              <a:p>
                <a:pPr indent="342900"/>
                <a14:m>
                  <m:oMath xmlns:m="http://schemas.openxmlformats.org/officeDocument/2006/math">
                    <m:r>
                      <a:rPr lang="en-US" sz="2000" i="1">
                        <a:latin typeface="Cambria Math" panose="02040503050406030204" pitchFamily="18" charset="0"/>
                      </a:rPr>
                      <m:t>𝑢</m:t>
                    </m:r>
                  </m:oMath>
                </a14:m>
                <a:r>
                  <a:rPr lang="en-US" sz="2000" dirty="0"/>
                  <a:t> is a page,</a:t>
                </a:r>
              </a:p>
              <a:p>
                <a:pPr indent="342900"/>
                <a14:m>
                  <m:oMath xmlns:m="http://schemas.openxmlformats.org/officeDocument/2006/math">
                    <m:r>
                      <a:rPr lang="en-US" sz="2000" i="1">
                        <a:latin typeface="Cambria Math" panose="02040503050406030204" pitchFamily="18" charset="0"/>
                      </a:rPr>
                      <m:t>𝑃𝑅</m:t>
                    </m:r>
                    <m:d>
                      <m:dPr>
                        <m:ctrlPr>
                          <a:rPr lang="en-US" sz="2000" i="1">
                            <a:latin typeface="Cambria Math" panose="02040503050406030204" pitchFamily="18" charset="0"/>
                          </a:rPr>
                        </m:ctrlPr>
                      </m:dPr>
                      <m:e>
                        <m:r>
                          <a:rPr lang="en-US" sz="2000" i="1">
                            <a:latin typeface="Cambria Math" panose="02040503050406030204" pitchFamily="18" charset="0"/>
                          </a:rPr>
                          <m:t> </m:t>
                        </m:r>
                        <m:r>
                          <a:rPr lang="en-US" sz="2000" i="1">
                            <a:latin typeface="Cambria Math" panose="02040503050406030204" pitchFamily="18" charset="0"/>
                          </a:rPr>
                          <m:t>𝑢</m:t>
                        </m:r>
                        <m:r>
                          <a:rPr lang="en-US" sz="2000" i="1">
                            <a:latin typeface="Cambria Math" panose="02040503050406030204" pitchFamily="18" charset="0"/>
                          </a:rPr>
                          <m:t> </m:t>
                        </m:r>
                      </m:e>
                    </m:d>
                  </m:oMath>
                </a14:m>
                <a:r>
                  <a:rPr lang="en-US" sz="2000" dirty="0"/>
                  <a:t>is </a:t>
                </a:r>
                <a:r>
                  <a:rPr lang="en-US" sz="2000" dirty="0" err="1"/>
                  <a:t>is</a:t>
                </a:r>
                <a:r>
                  <a:rPr lang="en-US" sz="2000" dirty="0"/>
                  <a:t> the PageRank of page </a:t>
                </a:r>
                <a14:m>
                  <m:oMath xmlns:m="http://schemas.openxmlformats.org/officeDocument/2006/math">
                    <m:r>
                      <a:rPr lang="en-US" sz="2000" i="1">
                        <a:latin typeface="Cambria Math" panose="02040503050406030204" pitchFamily="18" charset="0"/>
                      </a:rPr>
                      <m:t>𝑢</m:t>
                    </m:r>
                  </m:oMath>
                </a14:m>
                <a:r>
                  <a:rPr lang="en-US" sz="2000" dirty="0"/>
                  <a:t>,</a:t>
                </a:r>
              </a:p>
              <a:p>
                <a:pPr indent="342900"/>
                <a14:m>
                  <m:oMath xmlns:m="http://schemas.openxmlformats.org/officeDocument/2006/math">
                    <m:sSub>
                      <m:sSubPr>
                        <m:ctrlPr>
                          <a:rPr lang="en-US" sz="2000" i="1">
                            <a:latin typeface="Cambria Math" panose="02040503050406030204" pitchFamily="18" charset="0"/>
                            <a:ea typeface="Cambria Math" panose="02040503050406030204" pitchFamily="18" charset="0"/>
                          </a:rPr>
                        </m:ctrlPr>
                      </m:sSubPr>
                      <m:e>
                        <m:r>
                          <a:rPr lang="en-US" sz="2000" i="1">
                            <a:latin typeface="Cambria Math" panose="02040503050406030204" pitchFamily="18" charset="0"/>
                            <a:ea typeface="Cambria Math" panose="02040503050406030204" pitchFamily="18" charset="0"/>
                          </a:rPr>
                          <m:t>𝐵</m:t>
                        </m:r>
                      </m:e>
                      <m:sub>
                        <m:r>
                          <a:rPr lang="en-US" sz="2000" i="1">
                            <a:latin typeface="Cambria Math" panose="02040503050406030204" pitchFamily="18" charset="0"/>
                            <a:ea typeface="Cambria Math" panose="02040503050406030204" pitchFamily="18" charset="0"/>
                          </a:rPr>
                          <m:t>𝑢</m:t>
                        </m:r>
                      </m:sub>
                    </m:sSub>
                  </m:oMath>
                </a14:m>
                <a:r>
                  <a:rPr lang="en-US" sz="2000" dirty="0"/>
                  <a:t> is the set of all pages that link to </a:t>
                </a:r>
                <a14:m>
                  <m:oMath xmlns:m="http://schemas.openxmlformats.org/officeDocument/2006/math">
                    <m:r>
                      <a:rPr lang="en-US" sz="2000" i="1">
                        <a:latin typeface="Cambria Math" panose="02040503050406030204" pitchFamily="18" charset="0"/>
                      </a:rPr>
                      <m:t>𝑢</m:t>
                    </m:r>
                    <m:r>
                      <a:rPr lang="en-US" sz="2000" b="0" i="1" smtClean="0">
                        <a:latin typeface="Cambria Math" panose="02040503050406030204" pitchFamily="18" charset="0"/>
                      </a:rPr>
                      <m:t>,</m:t>
                    </m:r>
                  </m:oMath>
                </a14:m>
                <a:endParaRPr lang="en-US" sz="2000" b="0" dirty="0"/>
              </a:p>
              <a:p>
                <a:pPr indent="342900"/>
                <a14:m>
                  <m:oMath xmlns:m="http://schemas.openxmlformats.org/officeDocument/2006/math">
                    <m:r>
                      <a:rPr lang="en-US" sz="2000" i="1">
                        <a:latin typeface="Cambria Math" panose="02040503050406030204" pitchFamily="18" charset="0"/>
                      </a:rPr>
                      <m:t>𝐿</m:t>
                    </m:r>
                    <m:r>
                      <a:rPr lang="en-US" sz="2000" i="1">
                        <a:latin typeface="Cambria Math" panose="02040503050406030204" pitchFamily="18" charset="0"/>
                      </a:rPr>
                      <m:t>( </m:t>
                    </m:r>
                    <m:r>
                      <a:rPr lang="en-US" sz="2000" i="1">
                        <a:latin typeface="Cambria Math" panose="02040503050406030204" pitchFamily="18" charset="0"/>
                      </a:rPr>
                      <m:t>𝑣</m:t>
                    </m:r>
                    <m:r>
                      <a:rPr lang="en-US" sz="2000" i="1">
                        <a:latin typeface="Cambria Math" panose="02040503050406030204" pitchFamily="18" charset="0"/>
                      </a:rPr>
                      <m:t> )</m:t>
                    </m:r>
                  </m:oMath>
                </a14:m>
                <a:r>
                  <a:rPr lang="en-US" sz="2000" b="0" dirty="0"/>
                  <a:t> is the number pages linked from </a:t>
                </a:r>
                <a14:m>
                  <m:oMath xmlns:m="http://schemas.openxmlformats.org/officeDocument/2006/math">
                    <m:r>
                      <a:rPr lang="en-US" sz="2000" i="1">
                        <a:latin typeface="Cambria Math" panose="02040503050406030204" pitchFamily="18" charset="0"/>
                      </a:rPr>
                      <m:t>𝑣</m:t>
                    </m:r>
                  </m:oMath>
                </a14:m>
                <a:r>
                  <a:rPr lang="en-US" sz="2000" b="0" dirty="0"/>
                  <a:t>,</a:t>
                </a:r>
              </a:p>
              <a:p>
                <a:pPr indent="342900"/>
                <a14:m>
                  <m:oMath xmlns:m="http://schemas.openxmlformats.org/officeDocument/2006/math">
                    <m:r>
                      <a:rPr lang="en-US" sz="2000" i="1">
                        <a:latin typeface="Cambria Math" panose="02040503050406030204" pitchFamily="18" charset="0"/>
                      </a:rPr>
                      <m:t>𝑑</m:t>
                    </m:r>
                  </m:oMath>
                </a14:m>
                <a:r>
                  <a:rPr lang="en-US" sz="2000" b="0" dirty="0"/>
                  <a:t> is the damping factor, typically ~0.85.</a:t>
                </a:r>
              </a:p>
            </p:txBody>
          </p:sp>
        </mc:Choice>
        <mc:Fallback xmlns="">
          <p:sp>
            <p:nvSpPr>
              <p:cNvPr id="3" name="TextBox 2">
                <a:extLst>
                  <a:ext uri="{FF2B5EF4-FFF2-40B4-BE49-F238E27FC236}">
                    <a16:creationId xmlns:a16="http://schemas.microsoft.com/office/drawing/2014/main" id="{B9A6AF43-8BA2-4DD1-B887-00BCD385BFA5}"/>
                  </a:ext>
                </a:extLst>
              </p:cNvPr>
              <p:cNvSpPr txBox="1">
                <a:spLocks noRot="1" noChangeAspect="1" noMove="1" noResize="1" noEditPoints="1" noAdjustHandles="1" noChangeArrowheads="1" noChangeShapeType="1" noTextEdit="1"/>
              </p:cNvSpPr>
              <p:nvPr/>
            </p:nvSpPr>
            <p:spPr>
              <a:xfrm>
                <a:off x="3807048" y="2452260"/>
                <a:ext cx="5336947" cy="1938992"/>
              </a:xfrm>
              <a:prstGeom prst="rect">
                <a:avLst/>
              </a:prstGeom>
              <a:blipFill>
                <a:blip r:embed="rId4"/>
                <a:stretch>
                  <a:fillRect l="-1257" t="-1572" b="-4717"/>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54E2FE1C-BE31-4F0E-A925-E0E14AFF6118}"/>
              </a:ext>
            </a:extLst>
          </p:cNvPr>
          <p:cNvSpPr>
            <a:spLocks noGrp="1"/>
          </p:cNvSpPr>
          <p:nvPr>
            <p:ph type="sldNum" sz="quarter" idx="12"/>
          </p:nvPr>
        </p:nvSpPr>
        <p:spPr/>
        <p:txBody>
          <a:bodyPr/>
          <a:lstStyle/>
          <a:p>
            <a:fld id="{F8D59B09-23C8-46BA-B508-CE17BADF421E}" type="slidenum">
              <a:rPr lang="en-US" smtClean="0"/>
              <a:pPr/>
              <a:t>23</a:t>
            </a:fld>
            <a:endParaRPr lang="en-US"/>
          </a:p>
        </p:txBody>
      </p:sp>
    </p:spTree>
    <p:extLst>
      <p:ext uri="{BB962C8B-B14F-4D97-AF65-F5344CB8AC3E}">
        <p14:creationId xmlns:p14="http://schemas.microsoft.com/office/powerpoint/2010/main" val="33230988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71BECB-0E20-496B-8732-AB248AF24874}"/>
              </a:ext>
            </a:extLst>
          </p:cNvPr>
          <p:cNvSpPr>
            <a:spLocks noGrp="1"/>
          </p:cNvSpPr>
          <p:nvPr>
            <p:ph type="title"/>
          </p:nvPr>
        </p:nvSpPr>
        <p:spPr/>
        <p:txBody>
          <a:bodyPr/>
          <a:lstStyle/>
          <a:p>
            <a:r>
              <a:rPr lang="en-US" dirty="0"/>
              <a:t>PageRank</a:t>
            </a:r>
          </a:p>
        </p:txBody>
      </p:sp>
      <p:sp>
        <p:nvSpPr>
          <p:cNvPr id="3" name="Content Placeholder 2">
            <a:extLst>
              <a:ext uri="{FF2B5EF4-FFF2-40B4-BE49-F238E27FC236}">
                <a16:creationId xmlns:a16="http://schemas.microsoft.com/office/drawing/2014/main" id="{93B3EAF2-3833-4FD2-AB97-8C2AE3E907B9}"/>
              </a:ext>
            </a:extLst>
          </p:cNvPr>
          <p:cNvSpPr>
            <a:spLocks noGrp="1"/>
          </p:cNvSpPr>
          <p:nvPr>
            <p:ph idx="1"/>
          </p:nvPr>
        </p:nvSpPr>
        <p:spPr/>
        <p:txBody>
          <a:bodyPr>
            <a:normAutofit/>
          </a:bodyPr>
          <a:lstStyle/>
          <a:p>
            <a:pPr marL="0" indent="0">
              <a:spcBef>
                <a:spcPts val="1600"/>
              </a:spcBef>
              <a:buNone/>
            </a:pPr>
            <a:r>
              <a:rPr lang="en-US" sz="2400" dirty="0"/>
              <a:t>It obviously did work and Google got better results.</a:t>
            </a:r>
          </a:p>
          <a:p>
            <a:pPr marL="0" indent="0">
              <a:spcBef>
                <a:spcPts val="1600"/>
              </a:spcBef>
              <a:buNone/>
            </a:pPr>
            <a:r>
              <a:rPr lang="en-US" sz="2400" dirty="0"/>
              <a:t>It also gave halo of special legitimacy to their results, that they were scientific and unbiased.</a:t>
            </a:r>
          </a:p>
        </p:txBody>
      </p:sp>
      <p:sp>
        <p:nvSpPr>
          <p:cNvPr id="4" name="Slide Number Placeholder 3">
            <a:extLst>
              <a:ext uri="{FF2B5EF4-FFF2-40B4-BE49-F238E27FC236}">
                <a16:creationId xmlns:a16="http://schemas.microsoft.com/office/drawing/2014/main" id="{2D171684-1F84-49D9-8ED5-79A9B2393024}"/>
              </a:ext>
            </a:extLst>
          </p:cNvPr>
          <p:cNvSpPr>
            <a:spLocks noGrp="1"/>
          </p:cNvSpPr>
          <p:nvPr>
            <p:ph type="sldNum" sz="quarter" idx="12"/>
          </p:nvPr>
        </p:nvSpPr>
        <p:spPr/>
        <p:txBody>
          <a:bodyPr/>
          <a:lstStyle/>
          <a:p>
            <a:fld id="{F8D59B09-23C8-46BA-B508-CE17BADF421E}" type="slidenum">
              <a:rPr lang="en-US" smtClean="0"/>
              <a:pPr/>
              <a:t>24</a:t>
            </a:fld>
            <a:endParaRPr lang="en-US"/>
          </a:p>
        </p:txBody>
      </p:sp>
    </p:spTree>
    <p:extLst>
      <p:ext uri="{BB962C8B-B14F-4D97-AF65-F5344CB8AC3E}">
        <p14:creationId xmlns:p14="http://schemas.microsoft.com/office/powerpoint/2010/main" val="2591832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D74956-F8F1-44E6-BC95-424E6CBF33C4}"/>
              </a:ext>
            </a:extLst>
          </p:cNvPr>
          <p:cNvSpPr>
            <a:spLocks noGrp="1"/>
          </p:cNvSpPr>
          <p:nvPr>
            <p:ph type="title"/>
          </p:nvPr>
        </p:nvSpPr>
        <p:spPr/>
        <p:txBody>
          <a:bodyPr/>
          <a:lstStyle/>
          <a:p>
            <a:r>
              <a:rPr lang="en-US" dirty="0"/>
              <a:t>at Microsoft</a:t>
            </a:r>
          </a:p>
        </p:txBody>
      </p:sp>
      <p:sp>
        <p:nvSpPr>
          <p:cNvPr id="3" name="Content Placeholder 2">
            <a:extLst>
              <a:ext uri="{FF2B5EF4-FFF2-40B4-BE49-F238E27FC236}">
                <a16:creationId xmlns:a16="http://schemas.microsoft.com/office/drawing/2014/main" id="{8A7EED72-1E28-428B-80FE-25102F114295}"/>
              </a:ext>
            </a:extLst>
          </p:cNvPr>
          <p:cNvSpPr>
            <a:spLocks noGrp="1"/>
          </p:cNvSpPr>
          <p:nvPr>
            <p:ph idx="1"/>
          </p:nvPr>
        </p:nvSpPr>
        <p:spPr/>
        <p:txBody>
          <a:bodyPr>
            <a:normAutofit/>
          </a:bodyPr>
          <a:lstStyle/>
          <a:p>
            <a:pPr marL="0" indent="0">
              <a:spcBef>
                <a:spcPts val="1600"/>
              </a:spcBef>
              <a:buNone/>
            </a:pPr>
            <a:r>
              <a:rPr lang="en-US" sz="2400" dirty="0"/>
              <a:t>We gamely expected our version of PageRank to represent about half the overall rank value, largely based on the hype around it.</a:t>
            </a:r>
          </a:p>
          <a:p>
            <a:pPr marL="0" indent="0">
              <a:spcBef>
                <a:spcPts val="1600"/>
              </a:spcBef>
              <a:buNone/>
            </a:pPr>
            <a:r>
              <a:rPr lang="en-US" sz="2400" dirty="0"/>
              <a:t>Turned out it was very expensive to calculate and represented only a small part of the final rank score.</a:t>
            </a:r>
          </a:p>
          <a:p>
            <a:pPr marL="0" indent="0">
              <a:spcBef>
                <a:spcPts val="1600"/>
              </a:spcBef>
              <a:buNone/>
            </a:pPr>
            <a:r>
              <a:rPr lang="en-US" sz="2400" dirty="0"/>
              <a:t>Mark </a:t>
            </a:r>
            <a:r>
              <a:rPr lang="en-US" sz="2400" dirty="0" err="1"/>
              <a:t>Najork</a:t>
            </a:r>
            <a:r>
              <a:rPr lang="en-US" sz="2400" dirty="0"/>
              <a:t> of </a:t>
            </a:r>
            <a:r>
              <a:rPr lang="en-US" sz="2400" dirty="0">
                <a:hlinkClick r:id="rId3"/>
              </a:rPr>
              <a:t>Mercator</a:t>
            </a:r>
            <a:r>
              <a:rPr lang="en-US" sz="2400" dirty="0"/>
              <a:t> fame argued for lumping whole domains together in something called </a:t>
            </a:r>
            <a:r>
              <a:rPr lang="en-US" sz="2400" dirty="0" err="1"/>
              <a:t>DomainRank</a:t>
            </a:r>
            <a:r>
              <a:rPr lang="en-US" sz="2400" dirty="0"/>
              <a:t>.  But it hadn’t yet worked when I left.</a:t>
            </a:r>
          </a:p>
        </p:txBody>
      </p:sp>
      <p:sp>
        <p:nvSpPr>
          <p:cNvPr id="4" name="Slide Number Placeholder 3">
            <a:extLst>
              <a:ext uri="{FF2B5EF4-FFF2-40B4-BE49-F238E27FC236}">
                <a16:creationId xmlns:a16="http://schemas.microsoft.com/office/drawing/2014/main" id="{7D4224F0-4855-45EE-8A50-E341C3BDA18B}"/>
              </a:ext>
            </a:extLst>
          </p:cNvPr>
          <p:cNvSpPr>
            <a:spLocks noGrp="1"/>
          </p:cNvSpPr>
          <p:nvPr>
            <p:ph type="sldNum" sz="quarter" idx="12"/>
          </p:nvPr>
        </p:nvSpPr>
        <p:spPr/>
        <p:txBody>
          <a:bodyPr/>
          <a:lstStyle/>
          <a:p>
            <a:fld id="{F8D59B09-23C8-46BA-B508-CE17BADF421E}" type="slidenum">
              <a:rPr lang="en-US" smtClean="0"/>
              <a:pPr/>
              <a:t>25</a:t>
            </a:fld>
            <a:endParaRPr lang="en-US"/>
          </a:p>
        </p:txBody>
      </p:sp>
    </p:spTree>
    <p:extLst>
      <p:ext uri="{BB962C8B-B14F-4D97-AF65-F5344CB8AC3E}">
        <p14:creationId xmlns:p14="http://schemas.microsoft.com/office/powerpoint/2010/main" val="29282380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Ranking process</a:t>
            </a:r>
          </a:p>
        </p:txBody>
      </p:sp>
      <p:sp>
        <p:nvSpPr>
          <p:cNvPr id="3" name="Content Placeholder 2"/>
          <p:cNvSpPr>
            <a:spLocks noGrp="1"/>
          </p:cNvSpPr>
          <p:nvPr>
            <p:ph idx="1"/>
          </p:nvPr>
        </p:nvSpPr>
        <p:spPr/>
        <p:txBody>
          <a:bodyPr>
            <a:normAutofit/>
          </a:bodyPr>
          <a:lstStyle/>
          <a:p>
            <a:pPr marL="514350" indent="-514350">
              <a:spcBef>
                <a:spcPts val="1500"/>
              </a:spcBef>
              <a:buFont typeface="+mj-lt"/>
              <a:buAutoNum type="arabicPeriod"/>
            </a:pPr>
            <a:r>
              <a:rPr lang="en-US" sz="2400" dirty="0"/>
              <a:t>Compile the query.</a:t>
            </a:r>
          </a:p>
          <a:p>
            <a:pPr marL="514350" indent="-514350">
              <a:spcBef>
                <a:spcPts val="1500"/>
              </a:spcBef>
              <a:buFont typeface="+mj-lt"/>
              <a:buAutoNum type="arabicPeriod"/>
            </a:pPr>
            <a:r>
              <a:rPr lang="en-US" sz="2400" dirty="0"/>
              <a:t>Search the index for matching pages.</a:t>
            </a:r>
          </a:p>
          <a:p>
            <a:pPr marL="514350" indent="-514350">
              <a:spcBef>
                <a:spcPts val="1500"/>
              </a:spcBef>
              <a:buFont typeface="+mj-lt"/>
              <a:buAutoNum type="arabicPeriod"/>
            </a:pPr>
            <a:r>
              <a:rPr lang="en-US" sz="2400" dirty="0"/>
              <a:t>Return a list of the n best with scores indicating estimated quality.</a:t>
            </a:r>
          </a:p>
          <a:p>
            <a:pPr marL="514350" indent="-514350">
              <a:spcBef>
                <a:spcPts val="1500"/>
              </a:spcBef>
              <a:buFont typeface="+mj-lt"/>
              <a:buAutoNum type="arabicPeriod"/>
            </a:pPr>
            <a:r>
              <a:rPr lang="en-US" sz="2400" dirty="0"/>
              <a:t>May also return debug information to allow the scoring calculation to be examined.</a:t>
            </a:r>
          </a:p>
          <a:p>
            <a:pPr>
              <a:spcBef>
                <a:spcPts val="1500"/>
              </a:spcBef>
            </a:pPr>
            <a:endParaRPr lang="en-US" sz="2400" dirty="0"/>
          </a:p>
        </p:txBody>
      </p:sp>
    </p:spTree>
    <p:extLst>
      <p:ext uri="{BB962C8B-B14F-4D97-AF65-F5344CB8AC3E}">
        <p14:creationId xmlns:p14="http://schemas.microsoft.com/office/powerpoint/2010/main" val="18716064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a:t>
            </a:r>
          </a:p>
        </p:txBody>
      </p:sp>
      <p:sp>
        <p:nvSpPr>
          <p:cNvPr id="3" name="Content Placeholder 2"/>
          <p:cNvSpPr>
            <a:spLocks noGrp="1"/>
          </p:cNvSpPr>
          <p:nvPr>
            <p:ph idx="1"/>
          </p:nvPr>
        </p:nvSpPr>
        <p:spPr/>
        <p:txBody>
          <a:bodyPr/>
          <a:lstStyle/>
          <a:p>
            <a:pPr marL="514350" indent="-514350">
              <a:buFont typeface="+mj-lt"/>
              <a:buAutoNum type="arabicPeriod"/>
            </a:pPr>
            <a:r>
              <a:rPr lang="en-US" dirty="0"/>
              <a:t>How should you find the n best?</a:t>
            </a:r>
          </a:p>
          <a:p>
            <a:pPr marL="514350" indent="-514350">
              <a:buFont typeface="+mj-lt"/>
              <a:buAutoNum type="arabicPeriod"/>
            </a:pPr>
            <a:r>
              <a:rPr lang="en-US" dirty="0"/>
              <a:t>Should you get the entire list and then sort?</a:t>
            </a:r>
          </a:p>
          <a:p>
            <a:endParaRPr lang="en-US" dirty="0"/>
          </a:p>
        </p:txBody>
      </p:sp>
    </p:spTree>
    <p:extLst>
      <p:ext uri="{BB962C8B-B14F-4D97-AF65-F5344CB8AC3E}">
        <p14:creationId xmlns:p14="http://schemas.microsoft.com/office/powerpoint/2010/main" val="1854526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a:t>
            </a:r>
          </a:p>
        </p:txBody>
      </p:sp>
      <p:sp>
        <p:nvSpPr>
          <p:cNvPr id="3" name="Content Placeholder 2"/>
          <p:cNvSpPr>
            <a:spLocks noGrp="1"/>
          </p:cNvSpPr>
          <p:nvPr>
            <p:ph idx="1"/>
          </p:nvPr>
        </p:nvSpPr>
        <p:spPr/>
        <p:txBody>
          <a:bodyPr/>
          <a:lstStyle/>
          <a:p>
            <a:pPr marL="514350" indent="-514350">
              <a:buFont typeface="+mj-lt"/>
              <a:buAutoNum type="arabicPeriod"/>
            </a:pPr>
            <a:r>
              <a:rPr lang="en-US" dirty="0"/>
              <a:t>How should you find the n best?</a:t>
            </a:r>
          </a:p>
          <a:p>
            <a:pPr marL="514350" indent="-514350">
              <a:buFont typeface="+mj-lt"/>
              <a:buAutoNum type="arabicPeriod"/>
            </a:pPr>
            <a:r>
              <a:rPr lang="en-US" dirty="0"/>
              <a:t>Should you get the entire list and then sort?</a:t>
            </a:r>
          </a:p>
          <a:p>
            <a:pPr marL="514350" indent="-514350">
              <a:buFont typeface="+mj-lt"/>
              <a:buAutoNum type="arabicPeriod"/>
            </a:pPr>
            <a:endParaRPr lang="en-US" dirty="0"/>
          </a:p>
          <a:p>
            <a:pPr marL="0" indent="0">
              <a:buNone/>
            </a:pPr>
            <a:r>
              <a:rPr lang="en-US" dirty="0">
                <a:solidFill>
                  <a:srgbClr val="C00000"/>
                </a:solidFill>
              </a:rPr>
              <a:t>No, you should probably insertion sort into array of n elements.</a:t>
            </a:r>
          </a:p>
          <a:p>
            <a:endParaRPr lang="en-US" dirty="0"/>
          </a:p>
        </p:txBody>
      </p:sp>
    </p:spTree>
    <p:extLst>
      <p:ext uri="{BB962C8B-B14F-4D97-AF65-F5344CB8AC3E}">
        <p14:creationId xmlns:p14="http://schemas.microsoft.com/office/powerpoint/2010/main" val="9455383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5CB544-04E9-42C4-B299-8C7A305E7D3B}"/>
              </a:ext>
            </a:extLst>
          </p:cNvPr>
          <p:cNvSpPr>
            <a:spLocks noGrp="1"/>
          </p:cNvSpPr>
          <p:nvPr>
            <p:ph type="title"/>
          </p:nvPr>
        </p:nvSpPr>
        <p:spPr/>
        <p:txBody>
          <a:bodyPr>
            <a:normAutofit/>
          </a:bodyPr>
          <a:lstStyle/>
          <a:p>
            <a:r>
              <a:rPr lang="en-US" sz="3600" dirty="0"/>
              <a:t>decorating</a:t>
            </a:r>
          </a:p>
        </p:txBody>
      </p:sp>
      <p:sp>
        <p:nvSpPr>
          <p:cNvPr id="3" name="Content Placeholder 2">
            <a:extLst>
              <a:ext uri="{FF2B5EF4-FFF2-40B4-BE49-F238E27FC236}">
                <a16:creationId xmlns:a16="http://schemas.microsoft.com/office/drawing/2014/main" id="{E7BAED74-2185-4BC3-A0C6-3B7C74B9FEB9}"/>
              </a:ext>
            </a:extLst>
          </p:cNvPr>
          <p:cNvSpPr>
            <a:spLocks noGrp="1"/>
          </p:cNvSpPr>
          <p:nvPr>
            <p:ph idx="1"/>
          </p:nvPr>
        </p:nvSpPr>
        <p:spPr>
          <a:xfrm>
            <a:off x="1306286" y="1600200"/>
            <a:ext cx="7380514" cy="4525963"/>
          </a:xfrm>
        </p:spPr>
        <p:txBody>
          <a:bodyPr>
            <a:normAutofit/>
          </a:bodyPr>
          <a:lstStyle/>
          <a:p>
            <a:pPr marL="0" indent="0">
              <a:spcBef>
                <a:spcPts val="1600"/>
              </a:spcBef>
              <a:buNone/>
            </a:pPr>
            <a:r>
              <a:rPr lang="en-US" sz="2400" dirty="0"/>
              <a:t>Add characters that get stripped out during HTML parsing to indicate special characteristics or types of posts, e.g.,</a:t>
            </a:r>
          </a:p>
          <a:p>
            <a:pPr marL="1941513" indent="-1941513">
              <a:spcBef>
                <a:spcPts val="1600"/>
              </a:spcBef>
              <a:buNone/>
            </a:pPr>
            <a:r>
              <a:rPr lang="en-US" sz="2400" dirty="0"/>
              <a:t>amazon	amazon in the body text</a:t>
            </a:r>
          </a:p>
          <a:p>
            <a:pPr marL="1941513" indent="-1941513">
              <a:spcBef>
                <a:spcPts val="200"/>
              </a:spcBef>
              <a:buNone/>
            </a:pPr>
            <a:r>
              <a:rPr lang="en-US" sz="2400" dirty="0">
                <a:solidFill>
                  <a:srgbClr val="FF0000"/>
                </a:solidFill>
              </a:rPr>
              <a:t>#</a:t>
            </a:r>
            <a:r>
              <a:rPr lang="en-US" sz="2400" dirty="0"/>
              <a:t>amazon	amazon only in the URL</a:t>
            </a:r>
          </a:p>
          <a:p>
            <a:pPr marL="1941513" indent="-1941513">
              <a:spcBef>
                <a:spcPts val="200"/>
              </a:spcBef>
              <a:buNone/>
            </a:pPr>
            <a:r>
              <a:rPr lang="en-US" sz="2400" dirty="0">
                <a:solidFill>
                  <a:srgbClr val="FF0000"/>
                </a:solidFill>
              </a:rPr>
              <a:t>@</a:t>
            </a:r>
            <a:r>
              <a:rPr lang="en-US" sz="2400" dirty="0"/>
              <a:t>amazon	amazon only in the title</a:t>
            </a:r>
          </a:p>
          <a:p>
            <a:pPr marL="1941513" indent="-1941513">
              <a:spcBef>
                <a:spcPts val="200"/>
              </a:spcBef>
              <a:buNone/>
            </a:pPr>
            <a:r>
              <a:rPr lang="en-US" sz="2400" dirty="0">
                <a:solidFill>
                  <a:srgbClr val="FF0000"/>
                </a:solidFill>
              </a:rPr>
              <a:t>$</a:t>
            </a:r>
            <a:r>
              <a:rPr lang="en-US" sz="2400" dirty="0"/>
              <a:t>amazon	amazon only in the anchor text</a:t>
            </a:r>
          </a:p>
          <a:p>
            <a:pPr marL="1941513" indent="-1941513">
              <a:spcBef>
                <a:spcPts val="200"/>
              </a:spcBef>
              <a:buNone/>
            </a:pPr>
            <a:r>
              <a:rPr lang="en-US" sz="2400" dirty="0">
                <a:solidFill>
                  <a:srgbClr val="FF0000"/>
                </a:solidFill>
              </a:rPr>
              <a:t>%</a:t>
            </a:r>
            <a:r>
              <a:rPr lang="en-US" sz="2400" dirty="0"/>
              <a:t>	End-of-document token.</a:t>
            </a:r>
          </a:p>
          <a:p>
            <a:pPr marL="1941513" indent="-1941513">
              <a:spcBef>
                <a:spcPts val="1600"/>
              </a:spcBef>
              <a:buNone/>
            </a:pPr>
            <a:r>
              <a:rPr lang="en-US" sz="2400" dirty="0"/>
              <a:t>Might also be used for </a:t>
            </a:r>
            <a:r>
              <a:rPr lang="en-US" sz="2400" i="1" dirty="0">
                <a:solidFill>
                  <a:srgbClr val="FF0000"/>
                </a:solidFill>
              </a:rPr>
              <a:t>stemming</a:t>
            </a:r>
            <a:r>
              <a:rPr lang="en-US" sz="2400" dirty="0"/>
              <a:t>:</a:t>
            </a:r>
          </a:p>
          <a:p>
            <a:pPr marL="1941513" indent="-1941513">
              <a:spcBef>
                <a:spcPts val="1600"/>
              </a:spcBef>
              <a:buNone/>
            </a:pPr>
            <a:r>
              <a:rPr lang="en-US" sz="2400" dirty="0"/>
              <a:t>swim</a:t>
            </a:r>
            <a:r>
              <a:rPr lang="en-US" sz="2400" dirty="0">
                <a:solidFill>
                  <a:srgbClr val="FF0000"/>
                </a:solidFill>
              </a:rPr>
              <a:t>*	</a:t>
            </a:r>
            <a:r>
              <a:rPr lang="en-US" sz="2400" dirty="0"/>
              <a:t>swim, swims, swimming, etc.</a:t>
            </a:r>
            <a:endParaRPr lang="en-US" sz="2400" dirty="0">
              <a:solidFill>
                <a:srgbClr val="FF0000"/>
              </a:solidFill>
            </a:endParaRPr>
          </a:p>
        </p:txBody>
      </p:sp>
    </p:spTree>
    <p:extLst>
      <p:ext uri="{BB962C8B-B14F-4D97-AF65-F5344CB8AC3E}">
        <p14:creationId xmlns:p14="http://schemas.microsoft.com/office/powerpoint/2010/main" val="13400272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FCAF87-C3FA-4141-A889-3044212CA00C}"/>
              </a:ext>
            </a:extLst>
          </p:cNvPr>
          <p:cNvSpPr>
            <a:spLocks noGrp="1"/>
          </p:cNvSpPr>
          <p:nvPr>
            <p:ph type="title"/>
          </p:nvPr>
        </p:nvSpPr>
        <p:spPr/>
        <p:txBody>
          <a:bodyPr/>
          <a:lstStyle/>
          <a:p>
            <a:r>
              <a:rPr lang="en-US" dirty="0"/>
              <a:t>decorating vs. attributes</a:t>
            </a:r>
          </a:p>
        </p:txBody>
      </p:sp>
      <p:sp>
        <p:nvSpPr>
          <p:cNvPr id="3" name="Content Placeholder 2">
            <a:extLst>
              <a:ext uri="{FF2B5EF4-FFF2-40B4-BE49-F238E27FC236}">
                <a16:creationId xmlns:a16="http://schemas.microsoft.com/office/drawing/2014/main" id="{71159505-664C-4FBA-9A5F-16525B1E1D10}"/>
              </a:ext>
            </a:extLst>
          </p:cNvPr>
          <p:cNvSpPr>
            <a:spLocks noGrp="1"/>
          </p:cNvSpPr>
          <p:nvPr>
            <p:ph idx="1"/>
          </p:nvPr>
        </p:nvSpPr>
        <p:spPr/>
        <p:txBody>
          <a:bodyPr>
            <a:normAutofit/>
          </a:bodyPr>
          <a:lstStyle/>
          <a:p>
            <a:pPr marL="0" indent="0">
              <a:spcBef>
                <a:spcPts val="1600"/>
              </a:spcBef>
              <a:buNone/>
            </a:pPr>
            <a:r>
              <a:rPr lang="en-US" sz="2400" dirty="0"/>
              <a:t>Use decorating when you’d like to use it for searching, to shrink the size of a post or because you’d like to separate the scoring for hits in the title vs. the body for example.</a:t>
            </a:r>
          </a:p>
          <a:p>
            <a:pPr marL="0" indent="0">
              <a:spcBef>
                <a:spcPts val="1600"/>
              </a:spcBef>
              <a:buNone/>
            </a:pPr>
            <a:r>
              <a:rPr lang="en-US" sz="2400" dirty="0"/>
              <a:t>Use attributes when the ranker will want the information about each post and it could be different every time.</a:t>
            </a:r>
          </a:p>
        </p:txBody>
      </p:sp>
      <p:sp>
        <p:nvSpPr>
          <p:cNvPr id="4" name="Slide Number Placeholder 3">
            <a:extLst>
              <a:ext uri="{FF2B5EF4-FFF2-40B4-BE49-F238E27FC236}">
                <a16:creationId xmlns:a16="http://schemas.microsoft.com/office/drawing/2014/main" id="{8B92D414-D7D9-4CCA-865E-9E3F5809031E}"/>
              </a:ext>
            </a:extLst>
          </p:cNvPr>
          <p:cNvSpPr>
            <a:spLocks noGrp="1"/>
          </p:cNvSpPr>
          <p:nvPr>
            <p:ph type="sldNum" sz="quarter" idx="12"/>
          </p:nvPr>
        </p:nvSpPr>
        <p:spPr/>
        <p:txBody>
          <a:bodyPr/>
          <a:lstStyle/>
          <a:p>
            <a:fld id="{F8D59B09-23C8-46BA-B508-CE17BADF421E}" type="slidenum">
              <a:rPr lang="en-US" smtClean="0"/>
              <a:pPr/>
              <a:t>30</a:t>
            </a:fld>
            <a:endParaRPr lang="en-US"/>
          </a:p>
        </p:txBody>
      </p:sp>
    </p:spTree>
    <p:extLst>
      <p:ext uri="{BB962C8B-B14F-4D97-AF65-F5344CB8AC3E}">
        <p14:creationId xmlns:p14="http://schemas.microsoft.com/office/powerpoint/2010/main" val="5138180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95226"/>
            <a:ext cx="8229600" cy="5224807"/>
          </a:xfrm>
        </p:spPr>
        <p:txBody>
          <a:bodyPr>
            <a:noAutofit/>
          </a:bodyPr>
          <a:lstStyle/>
          <a:p>
            <a:pPr marL="0" indent="0">
              <a:buNone/>
            </a:pPr>
            <a:r>
              <a:rPr lang="en-US" sz="2400" dirty="0"/>
              <a:t>Matches in order of importance:</a:t>
            </a:r>
          </a:p>
          <a:p>
            <a:pPr marL="514350" indent="-514350">
              <a:spcBef>
                <a:spcPts val="800"/>
              </a:spcBef>
              <a:buFont typeface="+mj-lt"/>
              <a:buAutoNum type="arabicPeriod"/>
            </a:pPr>
            <a:r>
              <a:rPr lang="en-US" sz="2400" dirty="0"/>
              <a:t>Anchor text.</a:t>
            </a:r>
          </a:p>
          <a:p>
            <a:pPr marL="514350" indent="-514350">
              <a:spcBef>
                <a:spcPts val="800"/>
              </a:spcBef>
              <a:buFont typeface="+mj-lt"/>
              <a:buAutoNum type="arabicPeriod"/>
            </a:pPr>
            <a:r>
              <a:rPr lang="en-US" sz="2400" dirty="0"/>
              <a:t>URL.</a:t>
            </a:r>
          </a:p>
          <a:p>
            <a:pPr marL="514350" indent="-514350">
              <a:spcBef>
                <a:spcPts val="800"/>
              </a:spcBef>
              <a:buFont typeface="+mj-lt"/>
              <a:buAutoNum type="arabicPeriod"/>
            </a:pPr>
            <a:r>
              <a:rPr lang="en-US" sz="2400" dirty="0"/>
              <a:t>Title.</a:t>
            </a:r>
          </a:p>
          <a:p>
            <a:pPr marL="514350" indent="-514350">
              <a:spcBef>
                <a:spcPts val="800"/>
              </a:spcBef>
              <a:buFont typeface="+mj-lt"/>
              <a:buAutoNum type="arabicPeriod"/>
            </a:pPr>
            <a:r>
              <a:rPr lang="en-US" sz="2400" dirty="0"/>
              <a:t>Body.</a:t>
            </a:r>
          </a:p>
          <a:p>
            <a:pPr marL="0" indent="0">
              <a:spcBef>
                <a:spcPts val="800"/>
              </a:spcBef>
              <a:buNone/>
            </a:pPr>
            <a:r>
              <a:rPr lang="en-US" sz="2400" dirty="0"/>
              <a:t>Exception is Japan where URL matches are less useful due to mismatch between Kanji or Katakana queries and transliterated URLs.</a:t>
            </a:r>
          </a:p>
          <a:p>
            <a:pPr marL="0" indent="0">
              <a:spcBef>
                <a:spcPts val="800"/>
              </a:spcBef>
              <a:buNone/>
            </a:pPr>
            <a:r>
              <a:rPr lang="en-US" sz="2400" dirty="0"/>
              <a:t>URLs may need dictionary word-breaking or regex-style matching to be useful.  Again, beyond the scope.</a:t>
            </a:r>
          </a:p>
        </p:txBody>
      </p:sp>
    </p:spTree>
    <p:extLst>
      <p:ext uri="{BB962C8B-B14F-4D97-AF65-F5344CB8AC3E}">
        <p14:creationId xmlns:p14="http://schemas.microsoft.com/office/powerpoint/2010/main" val="39669436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2FB77C2-DB75-4059-A25B-011B54832BFB}"/>
              </a:ext>
            </a:extLst>
          </p:cNvPr>
          <p:cNvSpPr>
            <a:spLocks noGrp="1"/>
          </p:cNvSpPr>
          <p:nvPr>
            <p:ph idx="1"/>
          </p:nvPr>
        </p:nvSpPr>
        <p:spPr/>
        <p:txBody>
          <a:bodyPr/>
          <a:lstStyle/>
          <a:p>
            <a:pPr marL="0" indent="0">
              <a:buNone/>
            </a:pPr>
            <a:r>
              <a:rPr lang="en-US" dirty="0"/>
              <a:t>Does it matter how many ISRs you use?</a:t>
            </a:r>
          </a:p>
          <a:p>
            <a:pPr marL="0" indent="0">
              <a:buNone/>
            </a:pPr>
            <a:r>
              <a:rPr lang="en-US" dirty="0"/>
              <a:t>How much effect will this have on query search time?</a:t>
            </a:r>
          </a:p>
          <a:p>
            <a:pPr marL="0" indent="0">
              <a:buNone/>
            </a:pPr>
            <a:r>
              <a:rPr lang="en-US" dirty="0"/>
              <a:t>What dominates search time?</a:t>
            </a:r>
          </a:p>
        </p:txBody>
      </p:sp>
      <p:sp>
        <p:nvSpPr>
          <p:cNvPr id="4" name="Slide Number Placeholder 3">
            <a:extLst>
              <a:ext uri="{FF2B5EF4-FFF2-40B4-BE49-F238E27FC236}">
                <a16:creationId xmlns:a16="http://schemas.microsoft.com/office/drawing/2014/main" id="{3E766443-C9C8-49E9-8FF7-D1DAEBB7B0EB}"/>
              </a:ext>
            </a:extLst>
          </p:cNvPr>
          <p:cNvSpPr>
            <a:spLocks noGrp="1"/>
          </p:cNvSpPr>
          <p:nvPr>
            <p:ph type="sldNum" sz="quarter" idx="12"/>
          </p:nvPr>
        </p:nvSpPr>
        <p:spPr/>
        <p:txBody>
          <a:bodyPr/>
          <a:lstStyle/>
          <a:p>
            <a:fld id="{F8D59B09-23C8-46BA-B508-CE17BADF421E}" type="slidenum">
              <a:rPr lang="en-US" smtClean="0"/>
              <a:pPr/>
              <a:t>32</a:t>
            </a:fld>
            <a:endParaRPr lang="en-US"/>
          </a:p>
        </p:txBody>
      </p:sp>
    </p:spTree>
    <p:extLst>
      <p:ext uri="{BB962C8B-B14F-4D97-AF65-F5344CB8AC3E}">
        <p14:creationId xmlns:p14="http://schemas.microsoft.com/office/powerpoint/2010/main" val="12628556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basic ranking</a:t>
            </a:r>
          </a:p>
        </p:txBody>
      </p:sp>
      <p:sp>
        <p:nvSpPr>
          <p:cNvPr id="3" name="Content Placeholder 2"/>
          <p:cNvSpPr>
            <a:spLocks noGrp="1"/>
          </p:cNvSpPr>
          <p:nvPr>
            <p:ph idx="1"/>
          </p:nvPr>
        </p:nvSpPr>
        <p:spPr/>
        <p:txBody>
          <a:bodyPr>
            <a:normAutofit/>
          </a:bodyPr>
          <a:lstStyle/>
          <a:p>
            <a:pPr marL="514350" indent="-514350">
              <a:spcBef>
                <a:spcPts val="1600"/>
              </a:spcBef>
              <a:buFont typeface="+mj-lt"/>
              <a:buAutoNum type="arabicPeriod"/>
            </a:pPr>
            <a:r>
              <a:rPr lang="en-US" sz="2400" dirty="0"/>
              <a:t>Matching pages found by the constraint solver but that only finds the page and the static information about the page from the </a:t>
            </a:r>
            <a:r>
              <a:rPr lang="en-US" sz="2400" dirty="0" err="1"/>
              <a:t>enddoc</a:t>
            </a:r>
            <a:r>
              <a:rPr lang="en-US" sz="2400" dirty="0"/>
              <a:t>.</a:t>
            </a:r>
          </a:p>
          <a:p>
            <a:pPr marL="514350" indent="-514350">
              <a:spcBef>
                <a:spcPts val="1600"/>
              </a:spcBef>
              <a:buFont typeface="+mj-lt"/>
              <a:buAutoNum type="arabicPeriod"/>
            </a:pPr>
            <a:r>
              <a:rPr lang="en-US" sz="2400" dirty="0"/>
              <a:t>Queries are flattened.  (Very hard to estimate the probability of phrases or other combinations of </a:t>
            </a:r>
            <a:r>
              <a:rPr lang="en-US" sz="2400" dirty="0" err="1"/>
              <a:t>OR’ing</a:t>
            </a:r>
            <a:r>
              <a:rPr lang="en-US" sz="2400" dirty="0"/>
              <a:t> and </a:t>
            </a:r>
            <a:r>
              <a:rPr lang="en-US" sz="2400" dirty="0" err="1"/>
              <a:t>AND’ing</a:t>
            </a:r>
            <a:r>
              <a:rPr lang="en-US" sz="2400" dirty="0"/>
              <a:t> terms.)</a:t>
            </a:r>
          </a:p>
          <a:p>
            <a:pPr marL="514350" indent="-514350">
              <a:spcBef>
                <a:spcPts val="1600"/>
              </a:spcBef>
              <a:buFont typeface="+mj-lt"/>
              <a:buAutoNum type="arabicPeriod"/>
            </a:pPr>
            <a:r>
              <a:rPr lang="en-US" sz="2400" dirty="0"/>
              <a:t>ISRs are reset to the beginning of the document, then advanced through the page, extracting data about where the search words were found.</a:t>
            </a:r>
          </a:p>
          <a:p>
            <a:pPr marL="514350" indent="-514350">
              <a:spcBef>
                <a:spcPts val="1600"/>
              </a:spcBef>
              <a:buFont typeface="+mj-lt"/>
              <a:buAutoNum type="arabicPeriod"/>
            </a:pPr>
            <a:r>
              <a:rPr lang="en-US" sz="2400" dirty="0"/>
              <a:t>Three strategies from there.</a:t>
            </a:r>
          </a:p>
        </p:txBody>
      </p:sp>
    </p:spTree>
    <p:extLst>
      <p:ext uri="{BB962C8B-B14F-4D97-AF65-F5344CB8AC3E}">
        <p14:creationId xmlns:p14="http://schemas.microsoft.com/office/powerpoint/2010/main" val="28629361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queries are flattened</a:t>
            </a:r>
          </a:p>
        </p:txBody>
      </p:sp>
      <p:sp>
        <p:nvSpPr>
          <p:cNvPr id="3" name="Content Placeholder 2"/>
          <p:cNvSpPr>
            <a:spLocks noGrp="1"/>
          </p:cNvSpPr>
          <p:nvPr>
            <p:ph idx="1"/>
          </p:nvPr>
        </p:nvSpPr>
        <p:spPr/>
        <p:txBody>
          <a:bodyPr/>
          <a:lstStyle/>
          <a:p>
            <a:pPr marL="0" indent="0">
              <a:spcAft>
                <a:spcPts val="1600"/>
              </a:spcAft>
              <a:buNone/>
            </a:pPr>
            <a:r>
              <a:rPr lang="en-US" dirty="0"/>
              <a:t>These queries all match different sets of pages:</a:t>
            </a:r>
          </a:p>
          <a:p>
            <a:pPr marL="461963" indent="0">
              <a:buNone/>
            </a:pPr>
            <a:r>
              <a:rPr lang="en-US" dirty="0" err="1"/>
              <a:t>apollo</a:t>
            </a:r>
            <a:r>
              <a:rPr lang="en-US" dirty="0"/>
              <a:t> moon landing</a:t>
            </a:r>
          </a:p>
          <a:p>
            <a:pPr marL="461963" indent="0">
              <a:buNone/>
            </a:pPr>
            <a:r>
              <a:rPr lang="en-US" dirty="0"/>
              <a:t>( </a:t>
            </a:r>
            <a:r>
              <a:rPr lang="en-US" dirty="0" err="1"/>
              <a:t>apollo</a:t>
            </a:r>
            <a:r>
              <a:rPr lang="en-US" dirty="0"/>
              <a:t> | moon ) landing</a:t>
            </a:r>
          </a:p>
          <a:p>
            <a:pPr marL="461963" indent="0">
              <a:buNone/>
            </a:pPr>
            <a:r>
              <a:rPr lang="en-US" dirty="0"/>
              <a:t>“</a:t>
            </a:r>
            <a:r>
              <a:rPr lang="en-US" dirty="0" err="1"/>
              <a:t>apollo</a:t>
            </a:r>
            <a:r>
              <a:rPr lang="en-US" dirty="0"/>
              <a:t> moon landing”</a:t>
            </a:r>
          </a:p>
          <a:p>
            <a:pPr marL="0" indent="0">
              <a:spcBef>
                <a:spcPts val="1600"/>
              </a:spcBef>
              <a:buNone/>
            </a:pPr>
            <a:r>
              <a:rPr lang="en-US" dirty="0"/>
              <a:t>But for scoring, they’re all flattened to the same list of search words.</a:t>
            </a:r>
          </a:p>
        </p:txBody>
      </p:sp>
    </p:spTree>
    <p:extLst>
      <p:ext uri="{BB962C8B-B14F-4D97-AF65-F5344CB8AC3E}">
        <p14:creationId xmlns:p14="http://schemas.microsoft.com/office/powerpoint/2010/main" val="298965210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630160-1444-4ECC-9821-9B02B6FF6D13}"/>
              </a:ext>
            </a:extLst>
          </p:cNvPr>
          <p:cNvSpPr>
            <a:spLocks noGrp="1"/>
          </p:cNvSpPr>
          <p:nvPr>
            <p:ph type="title"/>
          </p:nvPr>
        </p:nvSpPr>
        <p:spPr/>
        <p:txBody>
          <a:bodyPr/>
          <a:lstStyle/>
          <a:p>
            <a:r>
              <a:rPr lang="en-US" dirty="0"/>
              <a:t>three strategies</a:t>
            </a:r>
          </a:p>
        </p:txBody>
      </p:sp>
      <p:sp>
        <p:nvSpPr>
          <p:cNvPr id="3" name="Content Placeholder 2">
            <a:extLst>
              <a:ext uri="{FF2B5EF4-FFF2-40B4-BE49-F238E27FC236}">
                <a16:creationId xmlns:a16="http://schemas.microsoft.com/office/drawing/2014/main" id="{D30A6ABF-E679-48C3-80DC-64933DC0E692}"/>
              </a:ext>
            </a:extLst>
          </p:cNvPr>
          <p:cNvSpPr>
            <a:spLocks noGrp="1"/>
          </p:cNvSpPr>
          <p:nvPr>
            <p:ph idx="1"/>
          </p:nvPr>
        </p:nvSpPr>
        <p:spPr/>
        <p:txBody>
          <a:bodyPr>
            <a:normAutofit/>
          </a:bodyPr>
          <a:lstStyle/>
          <a:p>
            <a:pPr marL="514350" indent="-514350">
              <a:buFont typeface="+mj-lt"/>
              <a:buAutoNum type="arabicPeriod"/>
            </a:pPr>
            <a:r>
              <a:rPr lang="en-US" sz="2400" dirty="0"/>
              <a:t>Bag of words:  The more hits the better.</a:t>
            </a:r>
          </a:p>
          <a:p>
            <a:pPr marL="514350" indent="-514350">
              <a:buFont typeface="+mj-lt"/>
              <a:buAutoNum type="arabicPeriod"/>
            </a:pPr>
            <a:r>
              <a:rPr lang="en-US" sz="2400" dirty="0"/>
              <a:t>Heuristics:  Look for exact matches, matches in the right places, hand or machine-tuned.</a:t>
            </a:r>
          </a:p>
          <a:p>
            <a:pPr marL="514350" indent="-514350">
              <a:buFont typeface="+mj-lt"/>
              <a:buAutoNum type="arabicPeriod"/>
            </a:pPr>
            <a:r>
              <a:rPr lang="en-US" sz="2400" dirty="0"/>
              <a:t>Machine learning, typically with a neural net.</a:t>
            </a:r>
          </a:p>
        </p:txBody>
      </p:sp>
    </p:spTree>
    <p:extLst>
      <p:ext uri="{BB962C8B-B14F-4D97-AF65-F5344CB8AC3E}">
        <p14:creationId xmlns:p14="http://schemas.microsoft.com/office/powerpoint/2010/main" val="201323466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2AC334-A563-4AE1-9F99-8076D01C6FC6}"/>
              </a:ext>
            </a:extLst>
          </p:cNvPr>
          <p:cNvSpPr>
            <a:spLocks noGrp="1"/>
          </p:cNvSpPr>
          <p:nvPr>
            <p:ph type="title"/>
          </p:nvPr>
        </p:nvSpPr>
        <p:spPr/>
        <p:txBody>
          <a:bodyPr/>
          <a:lstStyle/>
          <a:p>
            <a:r>
              <a:rPr lang="en-US" dirty="0"/>
              <a:t>bag of words</a:t>
            </a:r>
          </a:p>
        </p:txBody>
      </p:sp>
      <p:sp>
        <p:nvSpPr>
          <p:cNvPr id="3" name="Content Placeholder 2">
            <a:extLst>
              <a:ext uri="{FF2B5EF4-FFF2-40B4-BE49-F238E27FC236}">
                <a16:creationId xmlns:a16="http://schemas.microsoft.com/office/drawing/2014/main" id="{CBD04F71-1036-4D81-84E2-5A8F0ABB1B1D}"/>
              </a:ext>
            </a:extLst>
          </p:cNvPr>
          <p:cNvSpPr>
            <a:spLocks noGrp="1"/>
          </p:cNvSpPr>
          <p:nvPr>
            <p:ph idx="1"/>
          </p:nvPr>
        </p:nvSpPr>
        <p:spPr/>
        <p:txBody>
          <a:bodyPr>
            <a:normAutofit/>
          </a:bodyPr>
          <a:lstStyle/>
          <a:p>
            <a:pPr marL="0" indent="0">
              <a:buNone/>
            </a:pPr>
            <a:r>
              <a:rPr lang="en-US" sz="2400" dirty="0"/>
              <a:t>Count the number of matches of each of the search words, typically weighted by the frequency of the word within the corpus.</a:t>
            </a:r>
          </a:p>
          <a:p>
            <a:pPr marL="0" indent="0">
              <a:buNone/>
            </a:pPr>
            <a:r>
              <a:rPr lang="en-US" sz="2400" dirty="0"/>
              <a:t>Two most famous:</a:t>
            </a:r>
          </a:p>
          <a:p>
            <a:pPr marL="514350" indent="-514350">
              <a:buFont typeface="+mj-lt"/>
              <a:buAutoNum type="arabicPeriod"/>
            </a:pPr>
            <a:r>
              <a:rPr lang="en-US" sz="2400" dirty="0" err="1"/>
              <a:t>tf-idf</a:t>
            </a:r>
            <a:endParaRPr lang="en-US" sz="2400" dirty="0"/>
          </a:p>
          <a:p>
            <a:pPr marL="514350" indent="-514350">
              <a:buFont typeface="+mj-lt"/>
              <a:buAutoNum type="arabicPeriod"/>
            </a:pPr>
            <a:r>
              <a:rPr lang="en-US" sz="2400" dirty="0"/>
              <a:t>BM25</a:t>
            </a:r>
          </a:p>
        </p:txBody>
      </p:sp>
    </p:spTree>
    <p:extLst>
      <p:ext uri="{BB962C8B-B14F-4D97-AF65-F5344CB8AC3E}">
        <p14:creationId xmlns:p14="http://schemas.microsoft.com/office/powerpoint/2010/main" val="328816193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4E3292-3180-4E07-A7B8-F93C90D1FB61}"/>
              </a:ext>
            </a:extLst>
          </p:cNvPr>
          <p:cNvSpPr>
            <a:spLocks noGrp="1"/>
          </p:cNvSpPr>
          <p:nvPr>
            <p:ph type="title"/>
          </p:nvPr>
        </p:nvSpPr>
        <p:spPr/>
        <p:txBody>
          <a:bodyPr>
            <a:normAutofit/>
          </a:bodyPr>
          <a:lstStyle/>
          <a:p>
            <a:r>
              <a:rPr lang="en-US" dirty="0" err="1"/>
              <a:t>tf-idf</a:t>
            </a:r>
            <a:endParaRPr lang="en-US" dirty="0"/>
          </a:p>
        </p:txBody>
      </p:sp>
      <p:sp>
        <p:nvSpPr>
          <p:cNvPr id="3" name="Content Placeholder 2">
            <a:extLst>
              <a:ext uri="{FF2B5EF4-FFF2-40B4-BE49-F238E27FC236}">
                <a16:creationId xmlns:a16="http://schemas.microsoft.com/office/drawing/2014/main" id="{D71A40BE-09E1-4871-B660-93107B33FEC3}"/>
              </a:ext>
            </a:extLst>
          </p:cNvPr>
          <p:cNvSpPr>
            <a:spLocks noGrp="1"/>
          </p:cNvSpPr>
          <p:nvPr>
            <p:ph idx="1"/>
          </p:nvPr>
        </p:nvSpPr>
        <p:spPr/>
        <p:txBody>
          <a:bodyPr>
            <a:normAutofit/>
          </a:bodyPr>
          <a:lstStyle/>
          <a:p>
            <a:pPr marL="0" indent="0">
              <a:spcBef>
                <a:spcPts val="2000"/>
              </a:spcBef>
              <a:buNone/>
            </a:pPr>
            <a:r>
              <a:rPr lang="en-US" sz="2400" dirty="0"/>
              <a:t>Term-frequency, inverse document frequency.</a:t>
            </a:r>
          </a:p>
          <a:p>
            <a:pPr marL="0" indent="0">
              <a:spcBef>
                <a:spcPts val="2000"/>
              </a:spcBef>
              <a:buNone/>
            </a:pPr>
            <a:r>
              <a:rPr lang="en-US" sz="2400" dirty="0"/>
              <a:t>Bag of words technique.  The more occurrences of a rare word, the better.</a:t>
            </a:r>
          </a:p>
          <a:p>
            <a:pPr marL="0" indent="0">
              <a:spcBef>
                <a:spcPts val="2000"/>
              </a:spcBef>
              <a:buNone/>
            </a:pPr>
            <a:r>
              <a:rPr lang="en-US" sz="2400" dirty="0"/>
              <a:t>Combined:</a:t>
            </a:r>
          </a:p>
          <a:p>
            <a:pPr marL="514350" indent="-514350">
              <a:spcBef>
                <a:spcPts val="2000"/>
              </a:spcBef>
              <a:buFont typeface="+mj-lt"/>
              <a:buAutoNum type="arabicPeriod"/>
            </a:pPr>
            <a:r>
              <a:rPr lang="en-US" sz="2400" dirty="0"/>
              <a:t>Term weighting based on frequency invented by to Hans Peter </a:t>
            </a:r>
            <a:r>
              <a:rPr lang="en-US" sz="2400" dirty="0" err="1"/>
              <a:t>Luhn</a:t>
            </a:r>
            <a:r>
              <a:rPr lang="en-US" sz="2400" dirty="0"/>
              <a:t> in 1957.</a:t>
            </a:r>
          </a:p>
          <a:p>
            <a:pPr marL="514350" indent="-514350">
              <a:spcBef>
                <a:spcPts val="2000"/>
              </a:spcBef>
              <a:buFont typeface="+mj-lt"/>
              <a:buAutoNum type="arabicPeriod"/>
            </a:pPr>
            <a:r>
              <a:rPr lang="en-US" sz="2400" dirty="0"/>
              <a:t>Statistical interpretation invented by Karen </a:t>
            </a:r>
            <a:r>
              <a:rPr lang="en-US" sz="2400" dirty="0" err="1"/>
              <a:t>Spärck</a:t>
            </a:r>
            <a:r>
              <a:rPr lang="en-US" sz="2400" dirty="0"/>
              <a:t> Jones in 1972.</a:t>
            </a:r>
          </a:p>
          <a:p>
            <a:pPr marL="0" indent="0">
              <a:buNone/>
            </a:pPr>
            <a:endParaRPr lang="en-US" sz="2400" dirty="0"/>
          </a:p>
        </p:txBody>
      </p:sp>
    </p:spTree>
    <p:extLst>
      <p:ext uri="{BB962C8B-B14F-4D97-AF65-F5344CB8AC3E}">
        <p14:creationId xmlns:p14="http://schemas.microsoft.com/office/powerpoint/2010/main" val="254078983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6D5FB930-B661-437C-94F0-469C9EF6A45C}"/>
                  </a:ext>
                </a:extLst>
              </p:cNvPr>
              <p:cNvSpPr txBox="1"/>
              <p:nvPr/>
            </p:nvSpPr>
            <p:spPr>
              <a:xfrm>
                <a:off x="1317038" y="964495"/>
                <a:ext cx="6509924" cy="4664803"/>
              </a:xfrm>
              <a:prstGeom prst="rect">
                <a:avLst/>
              </a:prstGeom>
              <a:noFill/>
            </p:spPr>
            <p:txBody>
              <a:bodyPr wrap="none" lIns="0" tIns="0" rIns="0" bIns="0" rtlCol="0">
                <a:spAutoFit/>
              </a:bodyPr>
              <a:lstStyle/>
              <a:p>
                <a:r>
                  <a:rPr lang="en-US" sz="2000" dirty="0"/>
                  <a:t>Term frequency</a:t>
                </a:r>
              </a:p>
              <a:p>
                <a:endParaRPr lang="en-US" sz="2000" dirty="0"/>
              </a:p>
              <a:p>
                <a:pPr lvl="1"/>
                <a14:m>
                  <m:oMathPara xmlns:m="http://schemas.openxmlformats.org/officeDocument/2006/math">
                    <m:oMathParaPr>
                      <m:jc m:val="left"/>
                    </m:oMathParaPr>
                    <m:oMath>
                      <m:r>
                        <a:rPr lang="en-US" sz="2000" b="0" i="1" smtClean="0">
                          <a:latin typeface="Cambria Math" panose="02040503050406030204" pitchFamily="18" charset="0"/>
                        </a:rPr>
                        <m:t>𝑇𝐹</m:t>
                      </m:r>
                      <m:d>
                        <m:dPr>
                          <m:ctrlPr>
                            <a:rPr lang="en-US" sz="2000" b="0" i="1" smtClean="0">
                              <a:latin typeface="Cambria Math" panose="02040503050406030204" pitchFamily="18" charset="0"/>
                            </a:rPr>
                          </m:ctrlPr>
                        </m:dPr>
                        <m:e>
                          <m:r>
                            <a:rPr lang="en-US" sz="2000" b="0" i="1" smtClean="0">
                              <a:latin typeface="Cambria Math" panose="02040503050406030204" pitchFamily="18" charset="0"/>
                            </a:rPr>
                            <m:t> </m:t>
                          </m:r>
                          <m:r>
                            <a:rPr lang="en-US" sz="2000" b="0" i="1" smtClean="0">
                              <a:latin typeface="Cambria Math" panose="02040503050406030204" pitchFamily="18" charset="0"/>
                            </a:rPr>
                            <m:t>𝑡</m:t>
                          </m:r>
                          <m:r>
                            <a:rPr lang="en-US" sz="2000" b="0" i="1" smtClean="0">
                              <a:latin typeface="Cambria Math" panose="02040503050406030204" pitchFamily="18" charset="0"/>
                            </a:rPr>
                            <m:t> </m:t>
                          </m:r>
                        </m:e>
                      </m:d>
                      <m:r>
                        <a:rPr lang="en-US" sz="2000" b="0" i="1" smtClean="0">
                          <a:latin typeface="Cambria Math" panose="02040503050406030204" pitchFamily="18" charset="0"/>
                        </a:rPr>
                        <m:t>= </m:t>
                      </m:r>
                      <m:f>
                        <m:fPr>
                          <m:ctrlPr>
                            <a:rPr lang="en-US" sz="2000" b="0" i="1" smtClean="0">
                              <a:latin typeface="Cambria Math" panose="02040503050406030204" pitchFamily="18" charset="0"/>
                            </a:rPr>
                          </m:ctrlPr>
                        </m:fPr>
                        <m:num>
                          <m:r>
                            <a:rPr lang="en-US" sz="2000" b="0" i="1" smtClean="0">
                              <a:latin typeface="Cambria Math" panose="02040503050406030204" pitchFamily="18" charset="0"/>
                            </a:rPr>
                            <m:t>𝑁𝑢𝑚𝑏𝑒𝑟</m:t>
                          </m:r>
                          <m:r>
                            <a:rPr lang="en-US" sz="2000" b="0" i="1" smtClean="0">
                              <a:latin typeface="Cambria Math" panose="02040503050406030204" pitchFamily="18" charset="0"/>
                            </a:rPr>
                            <m:t> </m:t>
                          </m:r>
                          <m:r>
                            <a:rPr lang="en-US" sz="2000" b="0" i="1" smtClean="0">
                              <a:latin typeface="Cambria Math" panose="02040503050406030204" pitchFamily="18" charset="0"/>
                            </a:rPr>
                            <m:t>𝑜𝑓</m:t>
                          </m:r>
                          <m:r>
                            <a:rPr lang="en-US" sz="2000" b="0" i="1" smtClean="0">
                              <a:latin typeface="Cambria Math" panose="02040503050406030204" pitchFamily="18" charset="0"/>
                            </a:rPr>
                            <m:t> </m:t>
                          </m:r>
                          <m:r>
                            <a:rPr lang="en-US" sz="2000" b="0" i="1" smtClean="0">
                              <a:latin typeface="Cambria Math" panose="02040503050406030204" pitchFamily="18" charset="0"/>
                            </a:rPr>
                            <m:t>𝑡𝑖𝑚𝑒𝑠</m:t>
                          </m:r>
                          <m:r>
                            <a:rPr lang="en-US" sz="2000" b="0" i="1" smtClean="0">
                              <a:latin typeface="Cambria Math" panose="02040503050406030204" pitchFamily="18" charset="0"/>
                            </a:rPr>
                            <m:t> </m:t>
                          </m:r>
                          <m:r>
                            <a:rPr lang="en-US" sz="2000" b="0" i="1" smtClean="0">
                              <a:latin typeface="Cambria Math" panose="02040503050406030204" pitchFamily="18" charset="0"/>
                            </a:rPr>
                            <m:t>𝑡</m:t>
                          </m:r>
                          <m:r>
                            <a:rPr lang="en-US" sz="2000" b="0" i="1" smtClean="0">
                              <a:latin typeface="Cambria Math" panose="02040503050406030204" pitchFamily="18" charset="0"/>
                            </a:rPr>
                            <m:t> </m:t>
                          </m:r>
                          <m:r>
                            <a:rPr lang="en-US" sz="2000" b="0" i="1" smtClean="0">
                              <a:latin typeface="Cambria Math" panose="02040503050406030204" pitchFamily="18" charset="0"/>
                            </a:rPr>
                            <m:t>𝑎𝑝𝑝𝑒𝑎𝑟𝑠</m:t>
                          </m:r>
                          <m:r>
                            <a:rPr lang="en-US" sz="2000" b="0" i="1" smtClean="0">
                              <a:latin typeface="Cambria Math" panose="02040503050406030204" pitchFamily="18" charset="0"/>
                            </a:rPr>
                            <m:t> </m:t>
                          </m:r>
                          <m:r>
                            <a:rPr lang="en-US" sz="2000" b="0" i="1" smtClean="0">
                              <a:latin typeface="Cambria Math" panose="02040503050406030204" pitchFamily="18" charset="0"/>
                            </a:rPr>
                            <m:t>𝑖𝑛</m:t>
                          </m:r>
                          <m:r>
                            <a:rPr lang="en-US" sz="2000" b="0" i="1" smtClean="0">
                              <a:latin typeface="Cambria Math" panose="02040503050406030204" pitchFamily="18" charset="0"/>
                            </a:rPr>
                            <m:t> </m:t>
                          </m:r>
                          <m:r>
                            <a:rPr lang="en-US" sz="2000" b="0" i="1" smtClean="0">
                              <a:latin typeface="Cambria Math" panose="02040503050406030204" pitchFamily="18" charset="0"/>
                            </a:rPr>
                            <m:t>𝑎</m:t>
                          </m:r>
                          <m:r>
                            <a:rPr lang="en-US" sz="2000" b="0" i="1" smtClean="0">
                              <a:latin typeface="Cambria Math" panose="02040503050406030204" pitchFamily="18" charset="0"/>
                            </a:rPr>
                            <m:t> </m:t>
                          </m:r>
                          <m:r>
                            <a:rPr lang="en-US" sz="2000" b="0" i="1" smtClean="0">
                              <a:latin typeface="Cambria Math" panose="02040503050406030204" pitchFamily="18" charset="0"/>
                            </a:rPr>
                            <m:t>𝑑𝑜𝑐𝑢𝑚𝑒𝑛𝑡</m:t>
                          </m:r>
                        </m:num>
                        <m:den>
                          <m:r>
                            <a:rPr lang="en-US" sz="2000" b="0" i="1" smtClean="0">
                              <a:latin typeface="Cambria Math" panose="02040503050406030204" pitchFamily="18" charset="0"/>
                            </a:rPr>
                            <m:t>𝑇𝑜𝑡𝑎𝑙</m:t>
                          </m:r>
                          <m:r>
                            <a:rPr lang="en-US" sz="2000" b="0" i="1" smtClean="0">
                              <a:latin typeface="Cambria Math" panose="02040503050406030204" pitchFamily="18" charset="0"/>
                            </a:rPr>
                            <m:t> </m:t>
                          </m:r>
                          <m:r>
                            <a:rPr lang="en-US" sz="2000" b="0" i="1" smtClean="0">
                              <a:latin typeface="Cambria Math" panose="02040503050406030204" pitchFamily="18" charset="0"/>
                            </a:rPr>
                            <m:t>𝑛𝑢𝑚𝑏𝑒𝑟</m:t>
                          </m:r>
                          <m:r>
                            <a:rPr lang="en-US" sz="2000" b="0" i="1" smtClean="0">
                              <a:latin typeface="Cambria Math" panose="02040503050406030204" pitchFamily="18" charset="0"/>
                            </a:rPr>
                            <m:t> </m:t>
                          </m:r>
                          <m:r>
                            <a:rPr lang="en-US" sz="2000" b="0" i="1" smtClean="0">
                              <a:latin typeface="Cambria Math" panose="02040503050406030204" pitchFamily="18" charset="0"/>
                            </a:rPr>
                            <m:t>𝑜𝑓</m:t>
                          </m:r>
                          <m:r>
                            <a:rPr lang="en-US" sz="2000" b="0" i="1" smtClean="0">
                              <a:latin typeface="Cambria Math" panose="02040503050406030204" pitchFamily="18" charset="0"/>
                            </a:rPr>
                            <m:t> </m:t>
                          </m:r>
                          <m:r>
                            <a:rPr lang="en-US" sz="2000" b="0" i="1" smtClean="0">
                              <a:latin typeface="Cambria Math" panose="02040503050406030204" pitchFamily="18" charset="0"/>
                            </a:rPr>
                            <m:t>𝑡𝑒𝑟𝑚𝑠</m:t>
                          </m:r>
                          <m:r>
                            <a:rPr lang="en-US" sz="2000" b="0" i="1" smtClean="0">
                              <a:latin typeface="Cambria Math" panose="02040503050406030204" pitchFamily="18" charset="0"/>
                            </a:rPr>
                            <m:t> </m:t>
                          </m:r>
                          <m:r>
                            <a:rPr lang="en-US" sz="2000" b="0" i="1" smtClean="0">
                              <a:latin typeface="Cambria Math" panose="02040503050406030204" pitchFamily="18" charset="0"/>
                            </a:rPr>
                            <m:t>𝑖𝑛</m:t>
                          </m:r>
                          <m:r>
                            <a:rPr lang="en-US" sz="2000" b="0" i="1" smtClean="0">
                              <a:latin typeface="Cambria Math" panose="02040503050406030204" pitchFamily="18" charset="0"/>
                            </a:rPr>
                            <m:t> </m:t>
                          </m:r>
                          <m:r>
                            <a:rPr lang="en-US" sz="2000" b="0" i="1" smtClean="0">
                              <a:latin typeface="Cambria Math" panose="02040503050406030204" pitchFamily="18" charset="0"/>
                            </a:rPr>
                            <m:t>𝑡ℎ𝑒</m:t>
                          </m:r>
                          <m:r>
                            <a:rPr lang="en-US" sz="2000" b="0" i="1" smtClean="0">
                              <a:latin typeface="Cambria Math" panose="02040503050406030204" pitchFamily="18" charset="0"/>
                            </a:rPr>
                            <m:t> </m:t>
                          </m:r>
                          <m:r>
                            <a:rPr lang="en-US" sz="2000" b="0" i="1" smtClean="0">
                              <a:latin typeface="Cambria Math" panose="02040503050406030204" pitchFamily="18" charset="0"/>
                            </a:rPr>
                            <m:t>𝑑𝑜𝑐𝑢𝑚𝑒𝑛𝑡</m:t>
                          </m:r>
                        </m:den>
                      </m:f>
                    </m:oMath>
                  </m:oMathPara>
                </a14:m>
                <a:endParaRPr lang="en-US" sz="2000" dirty="0"/>
              </a:p>
              <a:p>
                <a:endParaRPr lang="en-US" sz="2000" dirty="0"/>
              </a:p>
              <a:p>
                <a:endParaRPr lang="en-US" sz="2000" dirty="0"/>
              </a:p>
              <a:p>
                <a:r>
                  <a:rPr lang="en-US" sz="2000" dirty="0"/>
                  <a:t>Inverse document frequency</a:t>
                </a:r>
              </a:p>
              <a:p>
                <a:endParaRPr lang="en-US" sz="2000" dirty="0"/>
              </a:p>
              <a:p>
                <a:pPr lvl="1"/>
                <a14:m>
                  <m:oMathPara xmlns:m="http://schemas.openxmlformats.org/officeDocument/2006/math">
                    <m:oMathParaPr>
                      <m:jc m:val="left"/>
                    </m:oMathParaPr>
                    <m:oMath>
                      <m:r>
                        <a:rPr lang="en-US" sz="2000" b="0" i="1" smtClean="0">
                          <a:latin typeface="Cambria Math" panose="02040503050406030204" pitchFamily="18" charset="0"/>
                        </a:rPr>
                        <m:t>𝐼𝐷𝐹</m:t>
                      </m:r>
                      <m:d>
                        <m:dPr>
                          <m:ctrlPr>
                            <a:rPr lang="en-US" sz="2000" b="0" i="1" smtClean="0">
                              <a:latin typeface="Cambria Math" panose="02040503050406030204" pitchFamily="18" charset="0"/>
                            </a:rPr>
                          </m:ctrlPr>
                        </m:dPr>
                        <m:e>
                          <m:r>
                            <a:rPr lang="en-US" sz="2000" b="0" i="1" smtClean="0">
                              <a:latin typeface="Cambria Math" panose="02040503050406030204" pitchFamily="18" charset="0"/>
                            </a:rPr>
                            <m:t> </m:t>
                          </m:r>
                          <m:r>
                            <a:rPr lang="en-US" sz="2000" b="0" i="1" smtClean="0">
                              <a:latin typeface="Cambria Math" panose="02040503050406030204" pitchFamily="18" charset="0"/>
                            </a:rPr>
                            <m:t>𝑡</m:t>
                          </m:r>
                          <m:r>
                            <a:rPr lang="en-US" sz="2000" b="0" i="1" smtClean="0">
                              <a:latin typeface="Cambria Math" panose="02040503050406030204" pitchFamily="18" charset="0"/>
                            </a:rPr>
                            <m:t> </m:t>
                          </m:r>
                        </m:e>
                      </m:d>
                      <m:r>
                        <a:rPr lang="en-US" sz="2000" b="0" i="1" smtClean="0">
                          <a:latin typeface="Cambria Math" panose="02040503050406030204" pitchFamily="18" charset="0"/>
                        </a:rPr>
                        <m:t>=</m:t>
                      </m:r>
                      <m:f>
                        <m:fPr>
                          <m:ctrlPr>
                            <a:rPr lang="en-US" sz="2000" i="1">
                              <a:latin typeface="Cambria Math" panose="02040503050406030204" pitchFamily="18" charset="0"/>
                            </a:rPr>
                          </m:ctrlPr>
                        </m:fPr>
                        <m:num>
                          <m:func>
                            <m:funcPr>
                              <m:ctrlPr>
                                <a:rPr lang="en-US" sz="2000" i="1">
                                  <a:latin typeface="Cambria Math" panose="02040503050406030204" pitchFamily="18" charset="0"/>
                                </a:rPr>
                              </m:ctrlPr>
                            </m:funcPr>
                            <m:fName>
                              <m:sSub>
                                <m:sSubPr>
                                  <m:ctrlPr>
                                    <a:rPr lang="en-US" sz="2000">
                                      <a:latin typeface="Cambria Math" panose="02040503050406030204" pitchFamily="18" charset="0"/>
                                    </a:rPr>
                                  </m:ctrlPr>
                                </m:sSubPr>
                                <m:e>
                                  <m:r>
                                    <m:rPr>
                                      <m:sty m:val="p"/>
                                    </m:rPr>
                                    <a:rPr lang="en-US" sz="2000">
                                      <a:latin typeface="Cambria Math" panose="02040503050406030204" pitchFamily="18" charset="0"/>
                                    </a:rPr>
                                    <m:t>log</m:t>
                                  </m:r>
                                </m:e>
                                <m:sub>
                                  <m:r>
                                    <a:rPr lang="en-US" sz="2000" i="1">
                                      <a:latin typeface="Cambria Math" panose="02040503050406030204" pitchFamily="18" charset="0"/>
                                    </a:rPr>
                                    <m:t>𝑒</m:t>
                                  </m:r>
                                </m:sub>
                              </m:sSub>
                            </m:fName>
                            <m:e>
                              <m:r>
                                <a:rPr lang="en-US" sz="2000" i="1">
                                  <a:latin typeface="Cambria Math" panose="02040503050406030204" pitchFamily="18" charset="0"/>
                                </a:rPr>
                                <m:t>( </m:t>
                              </m:r>
                              <m:r>
                                <a:rPr lang="en-US" sz="2000" i="1">
                                  <a:latin typeface="Cambria Math" panose="02040503050406030204" pitchFamily="18" charset="0"/>
                                </a:rPr>
                                <m:t>𝑇𝑜𝑡𝑎𝑙</m:t>
                              </m:r>
                              <m:r>
                                <a:rPr lang="en-US" sz="2000" i="1">
                                  <a:latin typeface="Cambria Math" panose="02040503050406030204" pitchFamily="18" charset="0"/>
                                </a:rPr>
                                <m:t> </m:t>
                              </m:r>
                              <m:r>
                                <a:rPr lang="en-US" sz="2000" i="1">
                                  <a:latin typeface="Cambria Math" panose="02040503050406030204" pitchFamily="18" charset="0"/>
                                </a:rPr>
                                <m:t>𝑛𝑢𝑚𝑏𝑒𝑟</m:t>
                              </m:r>
                              <m:r>
                                <a:rPr lang="en-US" sz="2000" i="1">
                                  <a:latin typeface="Cambria Math" panose="02040503050406030204" pitchFamily="18" charset="0"/>
                                </a:rPr>
                                <m:t> </m:t>
                              </m:r>
                              <m:r>
                                <a:rPr lang="en-US" sz="2000" i="1">
                                  <a:latin typeface="Cambria Math" panose="02040503050406030204" pitchFamily="18" charset="0"/>
                                </a:rPr>
                                <m:t>𝑜𝑓</m:t>
                              </m:r>
                              <m:r>
                                <a:rPr lang="en-US" sz="2000" i="1">
                                  <a:latin typeface="Cambria Math" panose="02040503050406030204" pitchFamily="18" charset="0"/>
                                </a:rPr>
                                <m:t> </m:t>
                              </m:r>
                              <m:r>
                                <a:rPr lang="en-US" sz="2000" i="1">
                                  <a:latin typeface="Cambria Math" panose="02040503050406030204" pitchFamily="18" charset="0"/>
                                </a:rPr>
                                <m:t>𝑑𝑜𝑐𝑢𝑚𝑒𝑛𝑡𝑠</m:t>
                              </m:r>
                              <m:r>
                                <a:rPr lang="en-US" sz="2000" i="1">
                                  <a:latin typeface="Cambria Math" panose="02040503050406030204" pitchFamily="18" charset="0"/>
                                </a:rPr>
                                <m:t> )</m:t>
                              </m:r>
                            </m:e>
                          </m:func>
                        </m:num>
                        <m:den>
                          <m:r>
                            <a:rPr lang="en-US" sz="2000" b="0" i="1" smtClean="0">
                              <a:latin typeface="Cambria Math" panose="02040503050406030204" pitchFamily="18" charset="0"/>
                            </a:rPr>
                            <m:t>𝑁𝑢𝑚𝑏𝑒𝑟</m:t>
                          </m:r>
                          <m:r>
                            <a:rPr lang="en-US" sz="2000" b="0" i="1" smtClean="0">
                              <a:latin typeface="Cambria Math" panose="02040503050406030204" pitchFamily="18" charset="0"/>
                            </a:rPr>
                            <m:t> </m:t>
                          </m:r>
                          <m:r>
                            <a:rPr lang="en-US" sz="2000" b="0" i="1" smtClean="0">
                              <a:latin typeface="Cambria Math" panose="02040503050406030204" pitchFamily="18" charset="0"/>
                            </a:rPr>
                            <m:t>𝑜𝑓</m:t>
                          </m:r>
                          <m:r>
                            <a:rPr lang="en-US" sz="2000" b="0" i="1" smtClean="0">
                              <a:latin typeface="Cambria Math" panose="02040503050406030204" pitchFamily="18" charset="0"/>
                            </a:rPr>
                            <m:t> </m:t>
                          </m:r>
                          <m:r>
                            <a:rPr lang="en-US" sz="2000" b="0" i="1" smtClean="0">
                              <a:latin typeface="Cambria Math" panose="02040503050406030204" pitchFamily="18" charset="0"/>
                            </a:rPr>
                            <m:t>𝑑𝑜𝑐𝑢𝑚𝑒𝑛𝑡𝑠</m:t>
                          </m:r>
                          <m:r>
                            <a:rPr lang="en-US" sz="2000" b="0" i="1" smtClean="0">
                              <a:latin typeface="Cambria Math" panose="02040503050406030204" pitchFamily="18" charset="0"/>
                            </a:rPr>
                            <m:t> </m:t>
                          </m:r>
                          <m:r>
                            <a:rPr lang="en-US" sz="2000" b="0" i="1" smtClean="0">
                              <a:latin typeface="Cambria Math" panose="02040503050406030204" pitchFamily="18" charset="0"/>
                            </a:rPr>
                            <m:t>𝑤𝑖𝑡ℎ</m:t>
                          </m:r>
                          <m:r>
                            <a:rPr lang="en-US" sz="2000" b="0" i="1" smtClean="0">
                              <a:latin typeface="Cambria Math" panose="02040503050406030204" pitchFamily="18" charset="0"/>
                            </a:rPr>
                            <m:t> </m:t>
                          </m:r>
                          <m:r>
                            <a:rPr lang="en-US" sz="2000" b="0" i="1" smtClean="0">
                              <a:latin typeface="Cambria Math" panose="02040503050406030204" pitchFamily="18" charset="0"/>
                            </a:rPr>
                            <m:t>𝑡𝑒𝑟𝑚</m:t>
                          </m:r>
                          <m:r>
                            <a:rPr lang="en-US" sz="2000" b="0" i="1" smtClean="0">
                              <a:latin typeface="Cambria Math" panose="02040503050406030204" pitchFamily="18" charset="0"/>
                            </a:rPr>
                            <m:t> </m:t>
                          </m:r>
                          <m:r>
                            <a:rPr lang="en-US" sz="2000" b="0" i="1" smtClean="0">
                              <a:latin typeface="Cambria Math" panose="02040503050406030204" pitchFamily="18" charset="0"/>
                            </a:rPr>
                            <m:t>𝑡</m:t>
                          </m:r>
                        </m:den>
                      </m:f>
                    </m:oMath>
                  </m:oMathPara>
                </a14:m>
                <a:endParaRPr lang="en-US" sz="2000" dirty="0"/>
              </a:p>
              <a:p>
                <a:endParaRPr lang="en-US" sz="2000" dirty="0"/>
              </a:p>
              <a:p>
                <a:endParaRPr lang="en-US" sz="2000" dirty="0"/>
              </a:p>
              <a:p>
                <a:r>
                  <a:rPr lang="en-US" sz="2000" dirty="0" err="1"/>
                  <a:t>Tf-idf</a:t>
                </a:r>
                <a:r>
                  <a:rPr lang="en-US" sz="2000" dirty="0"/>
                  <a:t> is the product.  The more the better.</a:t>
                </a:r>
              </a:p>
              <a:p>
                <a:endParaRPr lang="en-US" sz="2000" dirty="0"/>
              </a:p>
              <a:p>
                <a:pPr lvl="1"/>
                <a14:m>
                  <m:oMathPara xmlns:m="http://schemas.openxmlformats.org/officeDocument/2006/math">
                    <m:oMathParaPr>
                      <m:jc m:val="left"/>
                    </m:oMathParaPr>
                    <m:oMath>
                      <m:r>
                        <a:rPr lang="en-US" sz="2000" i="1">
                          <a:latin typeface="Cambria Math" panose="02040503050406030204" pitchFamily="18" charset="0"/>
                        </a:rPr>
                        <m:t>𝑇𝑓</m:t>
                      </m:r>
                      <m:r>
                        <a:rPr lang="en-US" sz="2000" i="1">
                          <a:latin typeface="Cambria Math" panose="02040503050406030204" pitchFamily="18" charset="0"/>
                        </a:rPr>
                        <m:t>−</m:t>
                      </m:r>
                      <m:r>
                        <a:rPr lang="en-US" sz="2000" i="1">
                          <a:latin typeface="Cambria Math" panose="02040503050406030204" pitchFamily="18" charset="0"/>
                        </a:rPr>
                        <m:t>𝑖𝑑𝑓</m:t>
                      </m:r>
                      <m:d>
                        <m:dPr>
                          <m:ctrlPr>
                            <a:rPr lang="en-US" sz="2000" b="0" i="1" smtClean="0">
                              <a:latin typeface="Cambria Math" panose="02040503050406030204" pitchFamily="18" charset="0"/>
                            </a:rPr>
                          </m:ctrlPr>
                        </m:dPr>
                        <m:e>
                          <m:r>
                            <a:rPr lang="en-US" sz="2000" b="0" i="1" smtClean="0">
                              <a:latin typeface="Cambria Math" panose="02040503050406030204" pitchFamily="18" charset="0"/>
                            </a:rPr>
                            <m:t> </m:t>
                          </m:r>
                          <m:r>
                            <a:rPr lang="en-US" sz="2000" b="0" i="1" smtClean="0">
                              <a:latin typeface="Cambria Math" panose="02040503050406030204" pitchFamily="18" charset="0"/>
                            </a:rPr>
                            <m:t>𝑡</m:t>
                          </m:r>
                          <m:r>
                            <a:rPr lang="en-US" sz="2000" b="0" i="1" smtClean="0">
                              <a:latin typeface="Cambria Math" panose="02040503050406030204" pitchFamily="18" charset="0"/>
                            </a:rPr>
                            <m:t> </m:t>
                          </m:r>
                        </m:e>
                      </m:d>
                      <m:r>
                        <a:rPr lang="en-US" sz="2000" b="0" i="1" smtClean="0">
                          <a:latin typeface="Cambria Math" panose="02040503050406030204" pitchFamily="18" charset="0"/>
                        </a:rPr>
                        <m:t>=</m:t>
                      </m:r>
                      <m:r>
                        <a:rPr lang="en-US" sz="2000" b="0" i="1" smtClean="0">
                          <a:latin typeface="Cambria Math" panose="02040503050406030204" pitchFamily="18" charset="0"/>
                        </a:rPr>
                        <m:t>𝑇𝐹</m:t>
                      </m:r>
                      <m:d>
                        <m:dPr>
                          <m:ctrlPr>
                            <a:rPr lang="en-US" sz="2000" b="0" i="1" smtClean="0">
                              <a:latin typeface="Cambria Math" panose="02040503050406030204" pitchFamily="18" charset="0"/>
                            </a:rPr>
                          </m:ctrlPr>
                        </m:dPr>
                        <m:e>
                          <m:r>
                            <a:rPr lang="en-US" sz="2000" b="0" i="1" smtClean="0">
                              <a:latin typeface="Cambria Math" panose="02040503050406030204" pitchFamily="18" charset="0"/>
                            </a:rPr>
                            <m:t> </m:t>
                          </m:r>
                          <m:r>
                            <a:rPr lang="en-US" sz="2000" b="0" i="1" smtClean="0">
                              <a:latin typeface="Cambria Math" panose="02040503050406030204" pitchFamily="18" charset="0"/>
                            </a:rPr>
                            <m:t>𝑡</m:t>
                          </m:r>
                          <m:r>
                            <a:rPr lang="en-US" sz="2000" b="0" i="1" smtClean="0">
                              <a:latin typeface="Cambria Math" panose="02040503050406030204" pitchFamily="18" charset="0"/>
                            </a:rPr>
                            <m:t> </m:t>
                          </m:r>
                        </m:e>
                      </m:d>
                      <m:r>
                        <a:rPr lang="en-US" sz="2000" b="0" i="1" smtClean="0">
                          <a:latin typeface="Cambria Math" panose="02040503050406030204" pitchFamily="18" charset="0"/>
                        </a:rPr>
                        <m:t>∗</m:t>
                      </m:r>
                      <m:r>
                        <a:rPr lang="en-US" sz="2000" b="0" i="1" smtClean="0">
                          <a:latin typeface="Cambria Math" panose="02040503050406030204" pitchFamily="18" charset="0"/>
                        </a:rPr>
                        <m:t>𝐼𝐷𝐹</m:t>
                      </m:r>
                      <m:r>
                        <a:rPr lang="en-US" sz="2000" b="0" i="1" smtClean="0">
                          <a:latin typeface="Cambria Math" panose="02040503050406030204" pitchFamily="18" charset="0"/>
                        </a:rPr>
                        <m:t>( </m:t>
                      </m:r>
                      <m:r>
                        <a:rPr lang="en-US" sz="2000" b="0" i="1" smtClean="0">
                          <a:latin typeface="Cambria Math" panose="02040503050406030204" pitchFamily="18" charset="0"/>
                        </a:rPr>
                        <m:t>𝑡</m:t>
                      </m:r>
                      <m:r>
                        <a:rPr lang="en-US" sz="2000" b="0" i="1" smtClean="0">
                          <a:latin typeface="Cambria Math" panose="02040503050406030204" pitchFamily="18" charset="0"/>
                        </a:rPr>
                        <m:t> ) </m:t>
                      </m:r>
                    </m:oMath>
                  </m:oMathPara>
                </a14:m>
                <a:endParaRPr lang="en-US" sz="2000" dirty="0"/>
              </a:p>
            </p:txBody>
          </p:sp>
        </mc:Choice>
        <mc:Fallback xmlns="">
          <p:sp>
            <p:nvSpPr>
              <p:cNvPr id="2" name="TextBox 1">
                <a:extLst>
                  <a:ext uri="{FF2B5EF4-FFF2-40B4-BE49-F238E27FC236}">
                    <a16:creationId xmlns:a16="http://schemas.microsoft.com/office/drawing/2014/main" id="{6D5FB930-B661-437C-94F0-469C9EF6A45C}"/>
                  </a:ext>
                </a:extLst>
              </p:cNvPr>
              <p:cNvSpPr txBox="1">
                <a:spLocks noRot="1" noChangeAspect="1" noMove="1" noResize="1" noEditPoints="1" noAdjustHandles="1" noChangeArrowheads="1" noChangeShapeType="1" noTextEdit="1"/>
              </p:cNvSpPr>
              <p:nvPr/>
            </p:nvSpPr>
            <p:spPr>
              <a:xfrm>
                <a:off x="1317038" y="964495"/>
                <a:ext cx="6509924" cy="4664803"/>
              </a:xfrm>
              <a:prstGeom prst="rect">
                <a:avLst/>
              </a:prstGeom>
              <a:blipFill>
                <a:blip r:embed="rId3"/>
                <a:stretch>
                  <a:fillRect l="-2341" t="-1699" b="-1438"/>
                </a:stretch>
              </a:blipFill>
            </p:spPr>
            <p:txBody>
              <a:bodyPr/>
              <a:lstStyle/>
              <a:p>
                <a:r>
                  <a:rPr lang="en-US">
                    <a:noFill/>
                  </a:rPr>
                  <a:t> </a:t>
                </a:r>
              </a:p>
            </p:txBody>
          </p:sp>
        </mc:Fallback>
      </mc:AlternateContent>
    </p:spTree>
    <p:extLst>
      <p:ext uri="{BB962C8B-B14F-4D97-AF65-F5344CB8AC3E}">
        <p14:creationId xmlns:p14="http://schemas.microsoft.com/office/powerpoint/2010/main" val="411537313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4E3292-3180-4E07-A7B8-F93C90D1FB61}"/>
              </a:ext>
            </a:extLst>
          </p:cNvPr>
          <p:cNvSpPr>
            <a:spLocks noGrp="1"/>
          </p:cNvSpPr>
          <p:nvPr>
            <p:ph type="title"/>
          </p:nvPr>
        </p:nvSpPr>
        <p:spPr>
          <a:xfrm>
            <a:off x="457200" y="274638"/>
            <a:ext cx="8229600" cy="1006238"/>
          </a:xfrm>
        </p:spPr>
        <p:txBody>
          <a:bodyPr>
            <a:normAutofit/>
          </a:bodyPr>
          <a:lstStyle/>
          <a:p>
            <a:r>
              <a:rPr lang="en-US" dirty="0"/>
              <a:t>Okapi BM25</a:t>
            </a:r>
          </a:p>
        </p:txBody>
      </p:sp>
      <p:sp>
        <p:nvSpPr>
          <p:cNvPr id="3" name="Content Placeholder 2">
            <a:extLst>
              <a:ext uri="{FF2B5EF4-FFF2-40B4-BE49-F238E27FC236}">
                <a16:creationId xmlns:a16="http://schemas.microsoft.com/office/drawing/2014/main" id="{D71A40BE-09E1-4871-B660-93107B33FEC3}"/>
              </a:ext>
            </a:extLst>
          </p:cNvPr>
          <p:cNvSpPr>
            <a:spLocks noGrp="1"/>
          </p:cNvSpPr>
          <p:nvPr>
            <p:ph idx="1"/>
          </p:nvPr>
        </p:nvSpPr>
        <p:spPr>
          <a:xfrm>
            <a:off x="785445" y="1231804"/>
            <a:ext cx="7574253" cy="487804"/>
          </a:xfrm>
        </p:spPr>
        <p:txBody>
          <a:bodyPr>
            <a:normAutofit/>
          </a:bodyPr>
          <a:lstStyle/>
          <a:p>
            <a:pPr marL="0" indent="0">
              <a:buNone/>
            </a:pPr>
            <a:r>
              <a:rPr lang="en-US" sz="2000" dirty="0"/>
              <a:t>Okapi Best Matching function, a similar bag of words technique.</a:t>
            </a:r>
          </a:p>
          <a:p>
            <a:pPr marL="0" indent="0">
              <a:buNone/>
            </a:pPr>
            <a:endParaRPr lang="en-US" sz="2000" dirty="0"/>
          </a:p>
        </p:txBody>
      </p:sp>
      <p:grpSp>
        <p:nvGrpSpPr>
          <p:cNvPr id="4" name="Group 3">
            <a:extLst>
              <a:ext uri="{FF2B5EF4-FFF2-40B4-BE49-F238E27FC236}">
                <a16:creationId xmlns:a16="http://schemas.microsoft.com/office/drawing/2014/main" id="{C7DA4B7B-0C1A-41C0-9F01-E67BF3DC9997}"/>
              </a:ext>
            </a:extLst>
          </p:cNvPr>
          <p:cNvGrpSpPr/>
          <p:nvPr/>
        </p:nvGrpSpPr>
        <p:grpSpPr>
          <a:xfrm>
            <a:off x="785445" y="1779761"/>
            <a:ext cx="7574253" cy="4573877"/>
            <a:chOff x="1098061" y="1434123"/>
            <a:chExt cx="6882258" cy="4010075"/>
          </a:xfrm>
        </p:grpSpPr>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A66F7309-2B91-4EA9-AA0E-258294AA7AFE}"/>
                    </a:ext>
                  </a:extLst>
                </p:cNvPr>
                <p:cNvSpPr txBox="1"/>
                <p:nvPr/>
              </p:nvSpPr>
              <p:spPr>
                <a:xfrm>
                  <a:off x="1098061" y="1434123"/>
                  <a:ext cx="6882258" cy="882203"/>
                </a:xfrm>
                <a:prstGeom prst="rect">
                  <a:avLst/>
                </a:prstGeom>
                <a:noFill/>
              </p:spPr>
              <p:txBody>
                <a:bodyPr wrap="none" lIns="0" tIns="0" rIns="0" bIns="0" rtlCol="0">
                  <a:spAutoFit/>
                </a:bodyPr>
                <a:lstStyle/>
                <a:p>
                  <a:pPr/>
                  <a14:m>
                    <m:oMathPara xmlns:m="http://schemas.openxmlformats.org/officeDocument/2006/math">
                      <m:oMath>
                        <m:r>
                          <a:rPr lang="en-US" sz="2000" b="0" i="1" smtClean="0">
                            <a:latin typeface="Cambria Math" panose="02040503050406030204" pitchFamily="18" charset="0"/>
                          </a:rPr>
                          <m:t>𝑠𝑐𝑜𝑟𝑒</m:t>
                        </m:r>
                        <m:d>
                          <m:dPr>
                            <m:ctrlPr>
                              <a:rPr lang="en-US" sz="2000" b="0" i="1" smtClean="0">
                                <a:latin typeface="Cambria Math" panose="02040503050406030204" pitchFamily="18" charset="0"/>
                              </a:rPr>
                            </m:ctrlPr>
                          </m:dPr>
                          <m:e>
                            <m:r>
                              <a:rPr lang="en-US" sz="2000" b="0" i="1" smtClean="0">
                                <a:latin typeface="Cambria Math" panose="02040503050406030204" pitchFamily="18" charset="0"/>
                              </a:rPr>
                              <m:t> </m:t>
                            </m:r>
                            <m:r>
                              <a:rPr lang="en-US" sz="2000" b="0" i="1" smtClean="0">
                                <a:latin typeface="Cambria Math" panose="02040503050406030204" pitchFamily="18" charset="0"/>
                              </a:rPr>
                              <m:t>𝐷</m:t>
                            </m:r>
                            <m:r>
                              <a:rPr lang="en-US" sz="2000" b="0" i="1" smtClean="0">
                                <a:latin typeface="Cambria Math" panose="02040503050406030204" pitchFamily="18" charset="0"/>
                              </a:rPr>
                              <m:t>, </m:t>
                            </m:r>
                            <m:r>
                              <a:rPr lang="en-US" sz="2000" b="0" i="1" smtClean="0">
                                <a:latin typeface="Cambria Math" panose="02040503050406030204" pitchFamily="18" charset="0"/>
                              </a:rPr>
                              <m:t>𝑄</m:t>
                            </m:r>
                            <m:r>
                              <a:rPr lang="en-US" sz="2000" b="0" i="1" smtClean="0">
                                <a:latin typeface="Cambria Math" panose="02040503050406030204" pitchFamily="18" charset="0"/>
                              </a:rPr>
                              <m:t> </m:t>
                            </m:r>
                          </m:e>
                        </m:d>
                        <m:r>
                          <a:rPr lang="en-US" sz="2000" b="0" i="1" smtClean="0">
                            <a:latin typeface="Cambria Math" panose="02040503050406030204" pitchFamily="18" charset="0"/>
                          </a:rPr>
                          <m:t>= </m:t>
                        </m:r>
                        <m:nary>
                          <m:naryPr>
                            <m:chr m:val="∑"/>
                            <m:ctrlPr>
                              <a:rPr lang="en-US" sz="2000" b="0" i="1" smtClean="0">
                                <a:latin typeface="Cambria Math" panose="02040503050406030204" pitchFamily="18" charset="0"/>
                              </a:rPr>
                            </m:ctrlPr>
                          </m:naryPr>
                          <m:sub>
                            <m:r>
                              <m:rPr>
                                <m:brk m:alnAt="23"/>
                              </m:rPr>
                              <a:rPr lang="en-US" sz="2000" b="0" i="1" smtClean="0">
                                <a:latin typeface="Cambria Math" panose="02040503050406030204" pitchFamily="18" charset="0"/>
                              </a:rPr>
                              <m:t>𝑖</m:t>
                            </m:r>
                            <m:r>
                              <a:rPr lang="en-US" sz="2000" b="0" i="1" smtClean="0">
                                <a:latin typeface="Cambria Math" panose="02040503050406030204" pitchFamily="18" charset="0"/>
                              </a:rPr>
                              <m:t>=1</m:t>
                            </m:r>
                          </m:sub>
                          <m:sup>
                            <m:r>
                              <a:rPr lang="en-US" sz="2000" b="0" i="1" smtClean="0">
                                <a:latin typeface="Cambria Math" panose="02040503050406030204" pitchFamily="18" charset="0"/>
                              </a:rPr>
                              <m:t>𝑛</m:t>
                            </m:r>
                          </m:sup>
                          <m:e>
                            <m:r>
                              <a:rPr lang="en-US" sz="2000" b="0" i="1" smtClean="0">
                                <a:latin typeface="Cambria Math" panose="02040503050406030204" pitchFamily="18" charset="0"/>
                              </a:rPr>
                              <m:t>𝐼𝐷𝐹</m:t>
                            </m:r>
                            <m:d>
                              <m:dPr>
                                <m:ctrlPr>
                                  <a:rPr lang="en-US" sz="2000" b="0" i="1" smtClean="0">
                                    <a:latin typeface="Cambria Math" panose="02040503050406030204" pitchFamily="18" charset="0"/>
                                  </a:rPr>
                                </m:ctrlPr>
                              </m:dPr>
                              <m:e>
                                <m:r>
                                  <a:rPr lang="en-US" sz="2000" b="0" i="1" smtClean="0">
                                    <a:latin typeface="Cambria Math" panose="02040503050406030204" pitchFamily="18" charset="0"/>
                                  </a:rPr>
                                  <m:t> </m:t>
                                </m:r>
                                <m:r>
                                  <a:rPr lang="en-US" sz="2000" b="0" i="1" smtClean="0">
                                    <a:latin typeface="Cambria Math" panose="02040503050406030204" pitchFamily="18" charset="0"/>
                                  </a:rPr>
                                  <m:t>𝑞</m:t>
                                </m:r>
                                <m:r>
                                  <a:rPr lang="en-US" sz="2000" b="0" i="1" smtClean="0">
                                    <a:latin typeface="Cambria Math" panose="02040503050406030204" pitchFamily="18" charset="0"/>
                                  </a:rPr>
                                  <m:t> </m:t>
                                </m:r>
                              </m:e>
                            </m:d>
                            <m:r>
                              <a:rPr lang="en-US" sz="2000" b="0" i="1" smtClean="0">
                                <a:latin typeface="Cambria Math" panose="02040503050406030204" pitchFamily="18" charset="0"/>
                              </a:rPr>
                              <m:t> </m:t>
                            </m:r>
                            <m:r>
                              <a:rPr lang="en-US" sz="2000" b="0" i="1" smtClean="0">
                                <a:latin typeface="Cambria Math" panose="02040503050406030204" pitchFamily="18" charset="0"/>
                                <a:ea typeface="Cambria Math" panose="02040503050406030204" pitchFamily="18" charset="0"/>
                              </a:rPr>
                              <m:t>∙ </m:t>
                            </m:r>
                            <m:f>
                              <m:fPr>
                                <m:ctrlPr>
                                  <a:rPr lang="en-US" sz="2000" i="1">
                                    <a:latin typeface="Cambria Math" panose="02040503050406030204" pitchFamily="18" charset="0"/>
                                    <a:ea typeface="Cambria Math" panose="02040503050406030204" pitchFamily="18" charset="0"/>
                                  </a:rPr>
                                </m:ctrlPr>
                              </m:fPr>
                              <m:num>
                                <m:r>
                                  <a:rPr lang="en-US" sz="2000" i="1">
                                    <a:latin typeface="Cambria Math" panose="02040503050406030204" pitchFamily="18" charset="0"/>
                                    <a:ea typeface="Cambria Math" panose="02040503050406030204" pitchFamily="18" charset="0"/>
                                  </a:rPr>
                                  <m:t>𝑓</m:t>
                                </m:r>
                                <m:d>
                                  <m:dPr>
                                    <m:ctrlPr>
                                      <a:rPr lang="en-US" sz="2000" i="1">
                                        <a:latin typeface="Cambria Math" panose="02040503050406030204" pitchFamily="18" charset="0"/>
                                        <a:ea typeface="Cambria Math" panose="02040503050406030204" pitchFamily="18" charset="0"/>
                                      </a:rPr>
                                    </m:ctrlPr>
                                  </m:dPr>
                                  <m:e>
                                    <m:r>
                                      <a:rPr lang="en-US" sz="2000" i="1">
                                        <a:latin typeface="Cambria Math" panose="02040503050406030204" pitchFamily="18" charset="0"/>
                                        <a:ea typeface="Cambria Math" panose="02040503050406030204" pitchFamily="18" charset="0"/>
                                      </a:rPr>
                                      <m:t> </m:t>
                                    </m:r>
                                    <m:sSub>
                                      <m:sSubPr>
                                        <m:ctrlPr>
                                          <a:rPr lang="en-US" sz="2000" b="0" i="1" smtClean="0">
                                            <a:latin typeface="Cambria Math" panose="02040503050406030204" pitchFamily="18" charset="0"/>
                                            <a:ea typeface="Cambria Math" panose="02040503050406030204" pitchFamily="18" charset="0"/>
                                          </a:rPr>
                                        </m:ctrlPr>
                                      </m:sSubPr>
                                      <m:e>
                                        <m:r>
                                          <a:rPr lang="en-US" sz="2000" b="0" i="1" smtClean="0">
                                            <a:latin typeface="Cambria Math" panose="02040503050406030204" pitchFamily="18" charset="0"/>
                                            <a:ea typeface="Cambria Math" panose="02040503050406030204" pitchFamily="18" charset="0"/>
                                          </a:rPr>
                                          <m:t>𝑞</m:t>
                                        </m:r>
                                      </m:e>
                                      <m:sub>
                                        <m:r>
                                          <a:rPr lang="en-US" sz="2000" b="0" i="1" smtClean="0">
                                            <a:latin typeface="Cambria Math" panose="02040503050406030204" pitchFamily="18" charset="0"/>
                                            <a:ea typeface="Cambria Math" panose="02040503050406030204" pitchFamily="18" charset="0"/>
                                          </a:rPr>
                                          <m:t>𝑖</m:t>
                                        </m:r>
                                      </m:sub>
                                    </m:sSub>
                                    <m:r>
                                      <a:rPr lang="en-US" sz="2000" b="0" i="1" smtClean="0">
                                        <a:latin typeface="Cambria Math" panose="02040503050406030204" pitchFamily="18" charset="0"/>
                                        <a:ea typeface="Cambria Math" panose="02040503050406030204" pitchFamily="18" charset="0"/>
                                      </a:rPr>
                                      <m:t>, </m:t>
                                    </m:r>
                                    <m:r>
                                      <a:rPr lang="en-US" sz="2000" b="0" i="1" smtClean="0">
                                        <a:latin typeface="Cambria Math" panose="02040503050406030204" pitchFamily="18" charset="0"/>
                                        <a:ea typeface="Cambria Math" panose="02040503050406030204" pitchFamily="18" charset="0"/>
                                      </a:rPr>
                                      <m:t>𝐷</m:t>
                                    </m:r>
                                    <m:r>
                                      <a:rPr lang="en-US" sz="2000" b="0" i="1" smtClean="0">
                                        <a:latin typeface="Cambria Math" panose="02040503050406030204" pitchFamily="18" charset="0"/>
                                        <a:ea typeface="Cambria Math" panose="02040503050406030204" pitchFamily="18" charset="0"/>
                                      </a:rPr>
                                      <m:t> </m:t>
                                    </m:r>
                                  </m:e>
                                </m:d>
                                <m:r>
                                  <a:rPr lang="en-US" sz="2000" i="1">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 </m:t>
                                </m:r>
                                <m:sSub>
                                  <m:sSubPr>
                                    <m:ctrlPr>
                                      <a:rPr lang="en-US" sz="2000" b="0" i="1" smtClean="0">
                                        <a:latin typeface="Cambria Math" panose="02040503050406030204" pitchFamily="18" charset="0"/>
                                        <a:ea typeface="Cambria Math" panose="02040503050406030204" pitchFamily="18" charset="0"/>
                                      </a:rPr>
                                    </m:ctrlPr>
                                  </m:sSubPr>
                                  <m:e>
                                    <m:r>
                                      <a:rPr lang="en-US" sz="2000" b="0" i="1" smtClean="0">
                                        <a:latin typeface="Cambria Math" panose="02040503050406030204" pitchFamily="18" charset="0"/>
                                        <a:ea typeface="Cambria Math" panose="02040503050406030204" pitchFamily="18" charset="0"/>
                                      </a:rPr>
                                      <m:t>𝑘</m:t>
                                    </m:r>
                                  </m:e>
                                  <m:sub>
                                    <m:r>
                                      <a:rPr lang="en-US" sz="2000" b="0" i="1" smtClean="0">
                                        <a:latin typeface="Cambria Math" panose="02040503050406030204" pitchFamily="18" charset="0"/>
                                        <a:ea typeface="Cambria Math" panose="02040503050406030204" pitchFamily="18" charset="0"/>
                                      </a:rPr>
                                      <m:t>1</m:t>
                                    </m:r>
                                  </m:sub>
                                </m:sSub>
                                <m:r>
                                  <a:rPr lang="en-US" sz="2000" b="0" i="1" smtClean="0">
                                    <a:latin typeface="Cambria Math" panose="02040503050406030204" pitchFamily="18" charset="0"/>
                                    <a:ea typeface="Cambria Math" panose="02040503050406030204" pitchFamily="18" charset="0"/>
                                  </a:rPr>
                                  <m:t>+1 )</m:t>
                                </m:r>
                              </m:num>
                              <m:den>
                                <m:r>
                                  <a:rPr lang="en-US" sz="2000" b="0" i="1" smtClean="0">
                                    <a:latin typeface="Cambria Math" panose="02040503050406030204" pitchFamily="18" charset="0"/>
                                    <a:ea typeface="Cambria Math" panose="02040503050406030204" pitchFamily="18" charset="0"/>
                                  </a:rPr>
                                  <m:t>𝑓</m:t>
                                </m:r>
                                <m:d>
                                  <m:dPr>
                                    <m:ctrlPr>
                                      <a:rPr lang="en-US" sz="2000" i="1">
                                        <a:latin typeface="Cambria Math" panose="02040503050406030204" pitchFamily="18" charset="0"/>
                                        <a:ea typeface="Cambria Math" panose="02040503050406030204" pitchFamily="18" charset="0"/>
                                      </a:rPr>
                                    </m:ctrlPr>
                                  </m:dPr>
                                  <m:e>
                                    <m:r>
                                      <a:rPr lang="en-US" sz="2000" i="1">
                                        <a:latin typeface="Cambria Math" panose="02040503050406030204" pitchFamily="18" charset="0"/>
                                        <a:ea typeface="Cambria Math" panose="02040503050406030204" pitchFamily="18" charset="0"/>
                                      </a:rPr>
                                      <m:t> </m:t>
                                    </m:r>
                                    <m:sSub>
                                      <m:sSubPr>
                                        <m:ctrlPr>
                                          <a:rPr lang="en-US" sz="2000" i="1">
                                            <a:latin typeface="Cambria Math" panose="02040503050406030204" pitchFamily="18" charset="0"/>
                                            <a:ea typeface="Cambria Math" panose="02040503050406030204" pitchFamily="18" charset="0"/>
                                          </a:rPr>
                                        </m:ctrlPr>
                                      </m:sSubPr>
                                      <m:e>
                                        <m:r>
                                          <a:rPr lang="en-US" sz="2000" i="1">
                                            <a:latin typeface="Cambria Math" panose="02040503050406030204" pitchFamily="18" charset="0"/>
                                            <a:ea typeface="Cambria Math" panose="02040503050406030204" pitchFamily="18" charset="0"/>
                                          </a:rPr>
                                          <m:t>𝑞</m:t>
                                        </m:r>
                                      </m:e>
                                      <m:sub>
                                        <m:r>
                                          <a:rPr lang="en-US" sz="2000" i="1">
                                            <a:latin typeface="Cambria Math" panose="02040503050406030204" pitchFamily="18" charset="0"/>
                                            <a:ea typeface="Cambria Math" panose="02040503050406030204" pitchFamily="18" charset="0"/>
                                          </a:rPr>
                                          <m:t>𝑖</m:t>
                                        </m:r>
                                      </m:sub>
                                    </m:sSub>
                                    <m:r>
                                      <a:rPr lang="en-US" sz="2000" i="1">
                                        <a:latin typeface="Cambria Math" panose="02040503050406030204" pitchFamily="18" charset="0"/>
                                        <a:ea typeface="Cambria Math" panose="02040503050406030204" pitchFamily="18" charset="0"/>
                                      </a:rPr>
                                      <m:t>, </m:t>
                                    </m:r>
                                    <m:r>
                                      <a:rPr lang="en-US" sz="2000" i="1">
                                        <a:latin typeface="Cambria Math" panose="02040503050406030204" pitchFamily="18" charset="0"/>
                                        <a:ea typeface="Cambria Math" panose="02040503050406030204" pitchFamily="18" charset="0"/>
                                      </a:rPr>
                                      <m:t>𝐷</m:t>
                                    </m:r>
                                    <m:r>
                                      <a:rPr lang="en-US" sz="2000" i="1">
                                        <a:latin typeface="Cambria Math" panose="02040503050406030204" pitchFamily="18" charset="0"/>
                                        <a:ea typeface="Cambria Math" panose="02040503050406030204" pitchFamily="18" charset="0"/>
                                      </a:rPr>
                                      <m:t> </m:t>
                                    </m:r>
                                  </m:e>
                                </m:d>
                                <m:r>
                                  <a:rPr lang="en-US" sz="2000" b="0" i="1" smtClean="0">
                                    <a:latin typeface="Cambria Math" panose="02040503050406030204" pitchFamily="18" charset="0"/>
                                    <a:ea typeface="Cambria Math" panose="02040503050406030204" pitchFamily="18" charset="0"/>
                                  </a:rPr>
                                  <m:t>+</m:t>
                                </m:r>
                                <m:r>
                                  <a:rPr lang="en-US" sz="2000" i="1">
                                    <a:latin typeface="Cambria Math" panose="02040503050406030204" pitchFamily="18" charset="0"/>
                                    <a:ea typeface="Cambria Math" panose="02040503050406030204" pitchFamily="18" charset="0"/>
                                  </a:rPr>
                                  <m:t> </m:t>
                                </m:r>
                                <m:sSub>
                                  <m:sSubPr>
                                    <m:ctrlPr>
                                      <a:rPr lang="en-US" sz="2000" i="1">
                                        <a:latin typeface="Cambria Math" panose="02040503050406030204" pitchFamily="18" charset="0"/>
                                        <a:ea typeface="Cambria Math" panose="02040503050406030204" pitchFamily="18" charset="0"/>
                                      </a:rPr>
                                    </m:ctrlPr>
                                  </m:sSubPr>
                                  <m:e>
                                    <m:r>
                                      <a:rPr lang="en-US" sz="2000" i="1">
                                        <a:latin typeface="Cambria Math" panose="02040503050406030204" pitchFamily="18" charset="0"/>
                                        <a:ea typeface="Cambria Math" panose="02040503050406030204" pitchFamily="18" charset="0"/>
                                      </a:rPr>
                                      <m:t>𝑘</m:t>
                                    </m:r>
                                  </m:e>
                                  <m:sub>
                                    <m:r>
                                      <a:rPr lang="en-US" sz="2000" i="1">
                                        <a:latin typeface="Cambria Math" panose="02040503050406030204" pitchFamily="18" charset="0"/>
                                        <a:ea typeface="Cambria Math" panose="02040503050406030204" pitchFamily="18" charset="0"/>
                                      </a:rPr>
                                      <m:t>1</m:t>
                                    </m:r>
                                  </m:sub>
                                </m:sSub>
                                <m:r>
                                  <a:rPr lang="en-US" sz="2000" i="1">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( 1 −</m:t>
                                </m:r>
                                <m:r>
                                  <a:rPr lang="en-US" sz="2000" b="0" i="1" smtClean="0">
                                    <a:latin typeface="Cambria Math" panose="02040503050406030204" pitchFamily="18" charset="0"/>
                                    <a:ea typeface="Cambria Math" panose="02040503050406030204" pitchFamily="18" charset="0"/>
                                  </a:rPr>
                                  <m:t>𝑏</m:t>
                                </m:r>
                                <m:r>
                                  <a:rPr lang="en-US" sz="2000" b="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𝑏</m:t>
                                </m:r>
                                <m:r>
                                  <a:rPr lang="en-US" sz="2000" i="1">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 </m:t>
                                </m:r>
                                <m:f>
                                  <m:fPr>
                                    <m:ctrlPr>
                                      <a:rPr lang="en-US" sz="2000" b="0" i="1" smtClean="0">
                                        <a:latin typeface="Cambria Math" panose="02040503050406030204" pitchFamily="18" charset="0"/>
                                        <a:ea typeface="Cambria Math" panose="02040503050406030204" pitchFamily="18" charset="0"/>
                                      </a:rPr>
                                    </m:ctrlPr>
                                  </m:fPr>
                                  <m:num>
                                    <m:d>
                                      <m:dPr>
                                        <m:begChr m:val="|"/>
                                        <m:endChr m:val="|"/>
                                        <m:ctrlPr>
                                          <a:rPr lang="en-US" sz="2000" b="0" i="1" smtClean="0">
                                            <a:latin typeface="Cambria Math" panose="02040503050406030204" pitchFamily="18" charset="0"/>
                                            <a:ea typeface="Cambria Math" panose="02040503050406030204" pitchFamily="18" charset="0"/>
                                          </a:rPr>
                                        </m:ctrlPr>
                                      </m:dPr>
                                      <m:e>
                                        <m:r>
                                          <a:rPr lang="en-US" sz="2000" b="0" i="1" smtClean="0">
                                            <a:latin typeface="Cambria Math" panose="02040503050406030204" pitchFamily="18" charset="0"/>
                                            <a:ea typeface="Cambria Math" panose="02040503050406030204" pitchFamily="18" charset="0"/>
                                          </a:rPr>
                                          <m:t>𝐷</m:t>
                                        </m:r>
                                      </m:e>
                                    </m:d>
                                  </m:num>
                                  <m:den>
                                    <m:r>
                                      <a:rPr lang="en-US" sz="2000" b="0" i="1" smtClean="0">
                                        <a:latin typeface="Cambria Math" panose="02040503050406030204" pitchFamily="18" charset="0"/>
                                        <a:ea typeface="Cambria Math" panose="02040503050406030204" pitchFamily="18" charset="0"/>
                                      </a:rPr>
                                      <m:t>𝑎𝑣𝑔𝑑𝑙</m:t>
                                    </m:r>
                                  </m:den>
                                </m:f>
                                <m:r>
                                  <a:rPr lang="en-US" sz="2000" b="0" i="1" smtClean="0">
                                    <a:latin typeface="Cambria Math" panose="02040503050406030204" pitchFamily="18" charset="0"/>
                                    <a:ea typeface="Cambria Math" panose="02040503050406030204" pitchFamily="18" charset="0"/>
                                  </a:rPr>
                                  <m:t> )</m:t>
                                </m:r>
                              </m:den>
                            </m:f>
                          </m:e>
                        </m:nary>
                      </m:oMath>
                    </m:oMathPara>
                  </a14:m>
                  <a:endParaRPr lang="en-US" sz="2000" dirty="0"/>
                </a:p>
              </p:txBody>
            </p:sp>
          </mc:Choice>
          <mc:Fallback xmlns="">
            <p:sp>
              <p:nvSpPr>
                <p:cNvPr id="5" name="TextBox 4">
                  <a:extLst>
                    <a:ext uri="{FF2B5EF4-FFF2-40B4-BE49-F238E27FC236}">
                      <a16:creationId xmlns:a16="http://schemas.microsoft.com/office/drawing/2014/main" id="{A66F7309-2B91-4EA9-AA0E-258294AA7AFE}"/>
                    </a:ext>
                  </a:extLst>
                </p:cNvPr>
                <p:cNvSpPr txBox="1">
                  <a:spLocks noRot="1" noChangeAspect="1" noMove="1" noResize="1" noEditPoints="1" noAdjustHandles="1" noChangeArrowheads="1" noChangeShapeType="1" noTextEdit="1"/>
                </p:cNvSpPr>
                <p:nvPr/>
              </p:nvSpPr>
              <p:spPr>
                <a:xfrm>
                  <a:off x="1098061" y="1434123"/>
                  <a:ext cx="6882258" cy="882203"/>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Rectangle 5">
                  <a:extLst>
                    <a:ext uri="{FF2B5EF4-FFF2-40B4-BE49-F238E27FC236}">
                      <a16:creationId xmlns:a16="http://schemas.microsoft.com/office/drawing/2014/main" id="{580C8146-BCCD-4A89-8C4B-CD8A32A9134E}"/>
                    </a:ext>
                  </a:extLst>
                </p:cNvPr>
                <p:cNvSpPr/>
                <p:nvPr/>
              </p:nvSpPr>
              <p:spPr>
                <a:xfrm>
                  <a:off x="2592745" y="2745815"/>
                  <a:ext cx="5287109" cy="2698383"/>
                </a:xfrm>
                <a:prstGeom prst="rect">
                  <a:avLst/>
                </a:prstGeom>
              </p:spPr>
              <p:txBody>
                <a:bodyPr wrap="square">
                  <a:spAutoFit/>
                </a:bodyPr>
                <a:lstStyle/>
                <a:p>
                  <a:pPr>
                    <a:spcBef>
                      <a:spcPts val="600"/>
                    </a:spcBef>
                  </a:pPr>
                  <a14:m>
                    <m:oMath xmlns:m="http://schemas.openxmlformats.org/officeDocument/2006/math">
                      <m:r>
                        <a:rPr lang="en-US" sz="2000" i="1" smtClean="0">
                          <a:latin typeface="Cambria Math" panose="02040503050406030204" pitchFamily="18" charset="0"/>
                          <a:ea typeface="Cambria Math" panose="02040503050406030204" pitchFamily="18" charset="0"/>
                        </a:rPr>
                        <m:t>𝑓</m:t>
                      </m:r>
                      <m:d>
                        <m:dPr>
                          <m:ctrlPr>
                            <a:rPr lang="en-US" sz="2000" i="1">
                              <a:latin typeface="Cambria Math" panose="02040503050406030204" pitchFamily="18" charset="0"/>
                              <a:ea typeface="Cambria Math" panose="02040503050406030204" pitchFamily="18" charset="0"/>
                            </a:rPr>
                          </m:ctrlPr>
                        </m:dPr>
                        <m:e>
                          <m:r>
                            <a:rPr lang="en-US" sz="2000" i="1">
                              <a:latin typeface="Cambria Math" panose="02040503050406030204" pitchFamily="18" charset="0"/>
                              <a:ea typeface="Cambria Math" panose="02040503050406030204" pitchFamily="18" charset="0"/>
                            </a:rPr>
                            <m:t> </m:t>
                          </m:r>
                          <m:sSub>
                            <m:sSubPr>
                              <m:ctrlPr>
                                <a:rPr lang="en-US" sz="2000" i="1">
                                  <a:latin typeface="Cambria Math" panose="02040503050406030204" pitchFamily="18" charset="0"/>
                                  <a:ea typeface="Cambria Math" panose="02040503050406030204" pitchFamily="18" charset="0"/>
                                </a:rPr>
                              </m:ctrlPr>
                            </m:sSubPr>
                            <m:e>
                              <m:r>
                                <a:rPr lang="en-US" sz="2000" i="1">
                                  <a:latin typeface="Cambria Math" panose="02040503050406030204" pitchFamily="18" charset="0"/>
                                  <a:ea typeface="Cambria Math" panose="02040503050406030204" pitchFamily="18" charset="0"/>
                                </a:rPr>
                                <m:t>𝑞</m:t>
                              </m:r>
                            </m:e>
                            <m:sub>
                              <m:r>
                                <a:rPr lang="en-US" sz="2000" i="1">
                                  <a:latin typeface="Cambria Math" panose="02040503050406030204" pitchFamily="18" charset="0"/>
                                  <a:ea typeface="Cambria Math" panose="02040503050406030204" pitchFamily="18" charset="0"/>
                                </a:rPr>
                                <m:t>𝑖</m:t>
                              </m:r>
                            </m:sub>
                          </m:sSub>
                          <m:r>
                            <a:rPr lang="en-US" sz="2000" i="1">
                              <a:latin typeface="Cambria Math" panose="02040503050406030204" pitchFamily="18" charset="0"/>
                              <a:ea typeface="Cambria Math" panose="02040503050406030204" pitchFamily="18" charset="0"/>
                            </a:rPr>
                            <m:t>, </m:t>
                          </m:r>
                          <m:r>
                            <a:rPr lang="en-US" sz="2000" i="1">
                              <a:latin typeface="Cambria Math" panose="02040503050406030204" pitchFamily="18" charset="0"/>
                              <a:ea typeface="Cambria Math" panose="02040503050406030204" pitchFamily="18" charset="0"/>
                            </a:rPr>
                            <m:t>𝐷</m:t>
                          </m:r>
                          <m:r>
                            <a:rPr lang="en-US" sz="2000" i="1">
                              <a:latin typeface="Cambria Math" panose="02040503050406030204" pitchFamily="18" charset="0"/>
                              <a:ea typeface="Cambria Math" panose="02040503050406030204" pitchFamily="18" charset="0"/>
                            </a:rPr>
                            <m:t> </m:t>
                          </m:r>
                        </m:e>
                      </m:d>
                    </m:oMath>
                  </a14:m>
                  <a:r>
                    <a:rPr lang="en-US" sz="2000" dirty="0"/>
                    <a:t> is </a:t>
                  </a:r>
                  <a14:m>
                    <m:oMath xmlns:m="http://schemas.openxmlformats.org/officeDocument/2006/math">
                      <m:sSub>
                        <m:sSubPr>
                          <m:ctrlPr>
                            <a:rPr lang="en-US" sz="2000" i="1">
                              <a:latin typeface="Cambria Math" panose="02040503050406030204" pitchFamily="18" charset="0"/>
                              <a:ea typeface="Cambria Math" panose="02040503050406030204" pitchFamily="18" charset="0"/>
                            </a:rPr>
                          </m:ctrlPr>
                        </m:sSubPr>
                        <m:e>
                          <m:r>
                            <a:rPr lang="en-US" sz="2000" i="1">
                              <a:latin typeface="Cambria Math" panose="02040503050406030204" pitchFamily="18" charset="0"/>
                              <a:ea typeface="Cambria Math" panose="02040503050406030204" pitchFamily="18" charset="0"/>
                            </a:rPr>
                            <m:t>𝑞</m:t>
                          </m:r>
                        </m:e>
                        <m:sub>
                          <m:r>
                            <a:rPr lang="en-US" sz="2000" i="1">
                              <a:latin typeface="Cambria Math" panose="02040503050406030204" pitchFamily="18" charset="0"/>
                              <a:ea typeface="Cambria Math" panose="02040503050406030204" pitchFamily="18" charset="0"/>
                            </a:rPr>
                            <m:t>𝑖</m:t>
                          </m:r>
                        </m:sub>
                      </m:sSub>
                    </m:oMath>
                  </a14:m>
                  <a:r>
                    <a:rPr lang="en-US" sz="2000" dirty="0"/>
                    <a:t>’s term frequency in Document D.</a:t>
                  </a:r>
                </a:p>
                <a:p>
                  <a:pPr>
                    <a:spcBef>
                      <a:spcPts val="600"/>
                    </a:spcBef>
                  </a:pPr>
                  <a14:m>
                    <m:oMath xmlns:m="http://schemas.openxmlformats.org/officeDocument/2006/math">
                      <m:d>
                        <m:dPr>
                          <m:begChr m:val="|"/>
                          <m:endChr m:val="|"/>
                          <m:ctrlPr>
                            <a:rPr lang="en-US" sz="2000" i="1">
                              <a:latin typeface="Cambria Math" panose="02040503050406030204" pitchFamily="18" charset="0"/>
                              <a:ea typeface="Cambria Math" panose="02040503050406030204" pitchFamily="18" charset="0"/>
                            </a:rPr>
                          </m:ctrlPr>
                        </m:dPr>
                        <m:e>
                          <m:r>
                            <a:rPr lang="en-US" sz="2000" i="1">
                              <a:latin typeface="Cambria Math" panose="02040503050406030204" pitchFamily="18" charset="0"/>
                              <a:ea typeface="Cambria Math" panose="02040503050406030204" pitchFamily="18" charset="0"/>
                            </a:rPr>
                            <m:t>𝐷</m:t>
                          </m:r>
                        </m:e>
                      </m:d>
                    </m:oMath>
                  </a14:m>
                  <a:r>
                    <a:rPr lang="en-US" sz="2000" dirty="0"/>
                    <a:t> is the length of the document in words.</a:t>
                  </a:r>
                </a:p>
                <a:p>
                  <a:pPr>
                    <a:spcBef>
                      <a:spcPts val="600"/>
                    </a:spcBef>
                  </a:pPr>
                  <a14:m>
                    <m:oMath xmlns:m="http://schemas.openxmlformats.org/officeDocument/2006/math">
                      <m:r>
                        <a:rPr lang="en-US" sz="2000" i="1">
                          <a:latin typeface="Cambria Math" panose="02040503050406030204" pitchFamily="18" charset="0"/>
                          <a:ea typeface="Cambria Math" panose="02040503050406030204" pitchFamily="18" charset="0"/>
                        </a:rPr>
                        <m:t>𝑎𝑣𝑔𝑑𝑙</m:t>
                      </m:r>
                    </m:oMath>
                  </a14:m>
                  <a:r>
                    <a:rPr lang="en-US" sz="2000" dirty="0"/>
                    <a:t> is the</a:t>
                  </a:r>
                  <a:r>
                    <a:rPr lang="en-US" dirty="0"/>
                    <a:t> </a:t>
                  </a:r>
                  <a:r>
                    <a:rPr lang="en-US" sz="2000" dirty="0"/>
                    <a:t>average document length.</a:t>
                  </a:r>
                </a:p>
                <a:p>
                  <a:endParaRPr lang="en-US" sz="2000" dirty="0"/>
                </a:p>
                <a:p>
                  <a14:m>
                    <m:oMath xmlns:m="http://schemas.openxmlformats.org/officeDocument/2006/math">
                      <m:sSub>
                        <m:sSubPr>
                          <m:ctrlPr>
                            <a:rPr lang="en-US" sz="2000" i="1">
                              <a:latin typeface="Cambria Math" panose="02040503050406030204" pitchFamily="18" charset="0"/>
                              <a:ea typeface="Cambria Math" panose="02040503050406030204" pitchFamily="18" charset="0"/>
                            </a:rPr>
                          </m:ctrlPr>
                        </m:sSubPr>
                        <m:e>
                          <m:r>
                            <a:rPr lang="en-US" sz="2000" i="1">
                              <a:latin typeface="Cambria Math" panose="02040503050406030204" pitchFamily="18" charset="0"/>
                              <a:ea typeface="Cambria Math" panose="02040503050406030204" pitchFamily="18" charset="0"/>
                            </a:rPr>
                            <m:t>𝑘</m:t>
                          </m:r>
                        </m:e>
                        <m:sub>
                          <m:r>
                            <a:rPr lang="en-US" sz="2000" i="1">
                              <a:latin typeface="Cambria Math" panose="02040503050406030204" pitchFamily="18" charset="0"/>
                              <a:ea typeface="Cambria Math" panose="02040503050406030204" pitchFamily="18" charset="0"/>
                            </a:rPr>
                            <m:t>1</m:t>
                          </m:r>
                        </m:sub>
                      </m:sSub>
                    </m:oMath>
                  </a14:m>
                  <a:r>
                    <a:rPr lang="en-US" sz="2000" dirty="0"/>
                    <a:t> and </a:t>
                  </a:r>
                  <a14:m>
                    <m:oMath xmlns:m="http://schemas.openxmlformats.org/officeDocument/2006/math">
                      <m:r>
                        <a:rPr lang="en-US" sz="2000" i="1">
                          <a:latin typeface="Cambria Math" panose="02040503050406030204" pitchFamily="18" charset="0"/>
                          <a:ea typeface="Cambria Math" panose="02040503050406030204" pitchFamily="18" charset="0"/>
                        </a:rPr>
                        <m:t>𝑏</m:t>
                      </m:r>
                    </m:oMath>
                  </a14:m>
                  <a:r>
                    <a:rPr lang="en-US" sz="2000" dirty="0"/>
                    <a:t> are free parameters you get to choose.</a:t>
                  </a:r>
                </a:p>
                <a:p>
                  <a:r>
                    <a:rPr lang="en-US" sz="2000" dirty="0"/>
                    <a:t>Typically </a:t>
                  </a:r>
                </a:p>
                <a:p>
                  <a:endParaRPr lang="en-US" sz="2000" dirty="0"/>
                </a:p>
                <a:p>
                  <a:endParaRPr lang="en-US" sz="2000" dirty="0"/>
                </a:p>
                <a:p>
                  <a:endParaRPr lang="en-US" sz="2000" dirty="0"/>
                </a:p>
              </p:txBody>
            </p:sp>
          </mc:Choice>
          <mc:Fallback xmlns="">
            <p:sp>
              <p:nvSpPr>
                <p:cNvPr id="6" name="Rectangle 5">
                  <a:extLst>
                    <a:ext uri="{FF2B5EF4-FFF2-40B4-BE49-F238E27FC236}">
                      <a16:creationId xmlns:a16="http://schemas.microsoft.com/office/drawing/2014/main" id="{580C8146-BCCD-4A89-8C4B-CD8A32A9134E}"/>
                    </a:ext>
                  </a:extLst>
                </p:cNvPr>
                <p:cNvSpPr>
                  <a:spLocks noRot="1" noChangeAspect="1" noMove="1" noResize="1" noEditPoints="1" noAdjustHandles="1" noChangeArrowheads="1" noChangeShapeType="1" noTextEdit="1"/>
                </p:cNvSpPr>
                <p:nvPr/>
              </p:nvSpPr>
              <p:spPr>
                <a:xfrm>
                  <a:off x="2592745" y="2745815"/>
                  <a:ext cx="5287109" cy="2698383"/>
                </a:xfrm>
                <a:prstGeom prst="rect">
                  <a:avLst/>
                </a:prstGeom>
                <a:blipFill>
                  <a:blip r:embed="rId4"/>
                  <a:stretch>
                    <a:fillRect l="-1153" t="-99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Rectangle 6">
                  <a:extLst>
                    <a:ext uri="{FF2B5EF4-FFF2-40B4-BE49-F238E27FC236}">
                      <a16:creationId xmlns:a16="http://schemas.microsoft.com/office/drawing/2014/main" id="{1C5C7EF4-6EAD-444B-9634-70410CE69107}"/>
                    </a:ext>
                  </a:extLst>
                </p:cNvPr>
                <p:cNvSpPr/>
                <p:nvPr/>
              </p:nvSpPr>
              <p:spPr>
                <a:xfrm>
                  <a:off x="3037193" y="4611113"/>
                  <a:ext cx="1744481" cy="350790"/>
                </a:xfrm>
                <a:prstGeom prst="rect">
                  <a:avLst/>
                </a:prstGeom>
              </p:spPr>
              <p:txBody>
                <a:bodyPr wrap="none">
                  <a:spAutoFit/>
                </a:bodyPr>
                <a:lstStyle/>
                <a:p>
                  <a:pPr/>
                  <a14:m>
                    <m:oMathPara xmlns:m="http://schemas.openxmlformats.org/officeDocument/2006/math">
                      <m:oMath>
                        <m:sSub>
                          <m:sSubPr>
                            <m:ctrlPr>
                              <a:rPr lang="en-US" sz="2000" i="1">
                                <a:latin typeface="Cambria Math" panose="02040503050406030204" pitchFamily="18" charset="0"/>
                                <a:ea typeface="Cambria Math" panose="02040503050406030204" pitchFamily="18" charset="0"/>
                              </a:rPr>
                            </m:ctrlPr>
                          </m:sSubPr>
                          <m:e>
                            <m:r>
                              <a:rPr lang="en-US" sz="2000" i="1">
                                <a:latin typeface="Cambria Math" panose="02040503050406030204" pitchFamily="18" charset="0"/>
                                <a:ea typeface="Cambria Math" panose="02040503050406030204" pitchFamily="18" charset="0"/>
                              </a:rPr>
                              <m:t>𝑘</m:t>
                            </m:r>
                          </m:e>
                          <m:sub>
                            <m:r>
                              <a:rPr lang="en-US" sz="2000" i="1">
                                <a:latin typeface="Cambria Math" panose="02040503050406030204" pitchFamily="18" charset="0"/>
                                <a:ea typeface="Cambria Math" panose="02040503050406030204" pitchFamily="18" charset="0"/>
                              </a:rPr>
                              <m:t>1</m:t>
                            </m:r>
                          </m:sub>
                        </m:sSub>
                        <m:r>
                          <a:rPr lang="en-US" sz="200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 </m:t>
                        </m:r>
                        <m:d>
                          <m:dPr>
                            <m:begChr m:val="["/>
                            <m:endChr m:val="]"/>
                            <m:ctrlPr>
                              <a:rPr lang="en-US" sz="2000" b="0" i="1" smtClean="0">
                                <a:latin typeface="Cambria Math" panose="02040503050406030204" pitchFamily="18" charset="0"/>
                                <a:ea typeface="Cambria Math" panose="02040503050406030204" pitchFamily="18" charset="0"/>
                              </a:rPr>
                            </m:ctrlPr>
                          </m:dPr>
                          <m:e>
                            <m:r>
                              <a:rPr lang="en-US" sz="2000" b="0" i="1" smtClean="0">
                                <a:latin typeface="Cambria Math" panose="02040503050406030204" pitchFamily="18" charset="0"/>
                                <a:ea typeface="Cambria Math" panose="02040503050406030204" pitchFamily="18" charset="0"/>
                              </a:rPr>
                              <m:t> 1.2, 2.0 </m:t>
                            </m:r>
                          </m:e>
                        </m:d>
                      </m:oMath>
                    </m:oMathPara>
                  </a14:m>
                  <a:endParaRPr lang="en-US" sz="2000" dirty="0"/>
                </a:p>
              </p:txBody>
            </p:sp>
          </mc:Choice>
          <mc:Fallback xmlns="">
            <p:sp>
              <p:nvSpPr>
                <p:cNvPr id="7" name="Rectangle 6">
                  <a:extLst>
                    <a:ext uri="{FF2B5EF4-FFF2-40B4-BE49-F238E27FC236}">
                      <a16:creationId xmlns:a16="http://schemas.microsoft.com/office/drawing/2014/main" id="{1C5C7EF4-6EAD-444B-9634-70410CE69107}"/>
                    </a:ext>
                  </a:extLst>
                </p:cNvPr>
                <p:cNvSpPr>
                  <a:spLocks noRot="1" noChangeAspect="1" noMove="1" noResize="1" noEditPoints="1" noAdjustHandles="1" noChangeArrowheads="1" noChangeShapeType="1" noTextEdit="1"/>
                </p:cNvSpPr>
                <p:nvPr/>
              </p:nvSpPr>
              <p:spPr>
                <a:xfrm>
                  <a:off x="3037193" y="4611113"/>
                  <a:ext cx="1744481" cy="350790"/>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Rectangle 7">
                  <a:extLst>
                    <a:ext uri="{FF2B5EF4-FFF2-40B4-BE49-F238E27FC236}">
                      <a16:creationId xmlns:a16="http://schemas.microsoft.com/office/drawing/2014/main" id="{AF73654D-F08E-42D0-9CD2-F2AF655324C7}"/>
                    </a:ext>
                  </a:extLst>
                </p:cNvPr>
                <p:cNvSpPr/>
                <p:nvPr/>
              </p:nvSpPr>
              <p:spPr>
                <a:xfrm>
                  <a:off x="3114259" y="5054545"/>
                  <a:ext cx="931785" cy="350790"/>
                </a:xfrm>
                <a:prstGeom prst="rect">
                  <a:avLst/>
                </a:prstGeom>
              </p:spPr>
              <p:txBody>
                <a:bodyPr wrap="none">
                  <a:spAutoFit/>
                </a:bodyPr>
                <a:lstStyle/>
                <a:p>
                  <a14:m>
                    <m:oMath xmlns:m="http://schemas.openxmlformats.org/officeDocument/2006/math">
                      <m:r>
                        <a:rPr lang="en-US" sz="2000" i="1" smtClean="0">
                          <a:latin typeface="Cambria Math" panose="02040503050406030204" pitchFamily="18" charset="0"/>
                          <a:ea typeface="Cambria Math" panose="02040503050406030204" pitchFamily="18" charset="0"/>
                        </a:rPr>
                        <m:t>𝑏</m:t>
                      </m:r>
                    </m:oMath>
                  </a14:m>
                  <a:r>
                    <a:rPr lang="en-US" sz="2000" dirty="0"/>
                    <a:t> = 0.75</a:t>
                  </a:r>
                </a:p>
              </p:txBody>
            </p:sp>
          </mc:Choice>
          <mc:Fallback xmlns="">
            <p:sp>
              <p:nvSpPr>
                <p:cNvPr id="8" name="Rectangle 7">
                  <a:extLst>
                    <a:ext uri="{FF2B5EF4-FFF2-40B4-BE49-F238E27FC236}">
                      <a16:creationId xmlns:a16="http://schemas.microsoft.com/office/drawing/2014/main" id="{AF73654D-F08E-42D0-9CD2-F2AF655324C7}"/>
                    </a:ext>
                  </a:extLst>
                </p:cNvPr>
                <p:cNvSpPr>
                  <a:spLocks noRot="1" noChangeAspect="1" noMove="1" noResize="1" noEditPoints="1" noAdjustHandles="1" noChangeArrowheads="1" noChangeShapeType="1" noTextEdit="1"/>
                </p:cNvSpPr>
                <p:nvPr/>
              </p:nvSpPr>
              <p:spPr>
                <a:xfrm>
                  <a:off x="3114259" y="5054545"/>
                  <a:ext cx="931785" cy="350790"/>
                </a:xfrm>
                <a:prstGeom prst="rect">
                  <a:avLst/>
                </a:prstGeom>
                <a:blipFill>
                  <a:blip r:embed="rId6"/>
                  <a:stretch>
                    <a:fillRect t="-7576" r="-5357" b="-25758"/>
                  </a:stretch>
                </a:blipFill>
              </p:spPr>
              <p:txBody>
                <a:bodyPr/>
                <a:lstStyle/>
                <a:p>
                  <a:r>
                    <a:rPr lang="en-US">
                      <a:noFill/>
                    </a:rPr>
                    <a:t> </a:t>
                  </a:r>
                </a:p>
              </p:txBody>
            </p:sp>
          </mc:Fallback>
        </mc:AlternateContent>
      </p:grpSp>
    </p:spTree>
    <p:extLst>
      <p:ext uri="{BB962C8B-B14F-4D97-AF65-F5344CB8AC3E}">
        <p14:creationId xmlns:p14="http://schemas.microsoft.com/office/powerpoint/2010/main" val="230456421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4E3292-3180-4E07-A7B8-F93C90D1FB61}"/>
              </a:ext>
            </a:extLst>
          </p:cNvPr>
          <p:cNvSpPr>
            <a:spLocks noGrp="1"/>
          </p:cNvSpPr>
          <p:nvPr>
            <p:ph type="title"/>
          </p:nvPr>
        </p:nvSpPr>
        <p:spPr/>
        <p:txBody>
          <a:bodyPr>
            <a:normAutofit/>
          </a:bodyPr>
          <a:lstStyle/>
          <a:p>
            <a:r>
              <a:rPr lang="en-US" dirty="0"/>
              <a:t>bag of words</a:t>
            </a:r>
          </a:p>
        </p:txBody>
      </p:sp>
      <p:sp>
        <p:nvSpPr>
          <p:cNvPr id="3" name="Content Placeholder 2">
            <a:extLst>
              <a:ext uri="{FF2B5EF4-FFF2-40B4-BE49-F238E27FC236}">
                <a16:creationId xmlns:a16="http://schemas.microsoft.com/office/drawing/2014/main" id="{D71A40BE-09E1-4871-B660-93107B33FEC3}"/>
              </a:ext>
            </a:extLst>
          </p:cNvPr>
          <p:cNvSpPr>
            <a:spLocks noGrp="1"/>
          </p:cNvSpPr>
          <p:nvPr>
            <p:ph idx="1"/>
          </p:nvPr>
        </p:nvSpPr>
        <p:spPr/>
        <p:txBody>
          <a:bodyPr>
            <a:normAutofit/>
          </a:bodyPr>
          <a:lstStyle/>
          <a:p>
            <a:pPr marL="0" indent="0">
              <a:spcBef>
                <a:spcPts val="2000"/>
              </a:spcBef>
              <a:buNone/>
            </a:pPr>
            <a:r>
              <a:rPr lang="en-US" sz="2400" dirty="0"/>
              <a:t>Problem is, bag of words techniques simply don’t work very well on the web because they don’t do well at distinguishing quality, especially, to find the best match.</a:t>
            </a:r>
          </a:p>
          <a:p>
            <a:pPr marL="0" indent="0">
              <a:spcBef>
                <a:spcPts val="2000"/>
              </a:spcBef>
              <a:buNone/>
            </a:pPr>
            <a:r>
              <a:rPr lang="en-US" sz="2400" dirty="0"/>
              <a:t>They simply cannot distinguish that a page with all the search words in the right order, as an exact phrase, or near the top of the page is better than a page where the words are randomly scattered.</a:t>
            </a:r>
          </a:p>
          <a:p>
            <a:pPr marL="0" indent="0">
              <a:spcBef>
                <a:spcPts val="2000"/>
              </a:spcBef>
              <a:buNone/>
            </a:pPr>
            <a:r>
              <a:rPr lang="en-US" dirty="0"/>
              <a:t>It’s also susceptible to keyword spamming.</a:t>
            </a:r>
            <a:endParaRPr lang="en-US" sz="2400" dirty="0"/>
          </a:p>
        </p:txBody>
      </p:sp>
    </p:spTree>
    <p:extLst>
      <p:ext uri="{BB962C8B-B14F-4D97-AF65-F5344CB8AC3E}">
        <p14:creationId xmlns:p14="http://schemas.microsoft.com/office/powerpoint/2010/main" val="116324841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4DD712C-E965-4D8A-8711-54D0E57A63E4}"/>
              </a:ext>
            </a:extLst>
          </p:cNvPr>
          <p:cNvPicPr>
            <a:picLocks noChangeAspect="1"/>
          </p:cNvPicPr>
          <p:nvPr/>
        </p:nvPicPr>
        <p:blipFill>
          <a:blip r:embed="rId3"/>
          <a:stretch>
            <a:fillRect/>
          </a:stretch>
        </p:blipFill>
        <p:spPr>
          <a:xfrm>
            <a:off x="545422" y="1712127"/>
            <a:ext cx="8141377" cy="4801710"/>
          </a:xfrm>
          <a:prstGeom prst="rect">
            <a:avLst/>
          </a:prstGeom>
        </p:spPr>
      </p:pic>
      <p:sp>
        <p:nvSpPr>
          <p:cNvPr id="2" name="Title 1">
            <a:extLst>
              <a:ext uri="{FF2B5EF4-FFF2-40B4-BE49-F238E27FC236}">
                <a16:creationId xmlns:a16="http://schemas.microsoft.com/office/drawing/2014/main" id="{D2F5730A-CBCC-4264-B32F-C11544222444}"/>
              </a:ext>
            </a:extLst>
          </p:cNvPr>
          <p:cNvSpPr>
            <a:spLocks noGrp="1"/>
          </p:cNvSpPr>
          <p:nvPr>
            <p:ph type="title"/>
          </p:nvPr>
        </p:nvSpPr>
        <p:spPr>
          <a:xfrm>
            <a:off x="457200" y="274638"/>
            <a:ext cx="8229600" cy="795037"/>
          </a:xfrm>
        </p:spPr>
        <p:txBody>
          <a:bodyPr/>
          <a:lstStyle/>
          <a:p>
            <a:r>
              <a:rPr lang="en-US" dirty="0"/>
              <a:t>bag of words</a:t>
            </a:r>
          </a:p>
        </p:txBody>
      </p:sp>
      <p:sp>
        <p:nvSpPr>
          <p:cNvPr id="3" name="Content Placeholder 2">
            <a:extLst>
              <a:ext uri="{FF2B5EF4-FFF2-40B4-BE49-F238E27FC236}">
                <a16:creationId xmlns:a16="http://schemas.microsoft.com/office/drawing/2014/main" id="{90CACF74-4ED6-4105-9CA0-DA70949FEC7B}"/>
              </a:ext>
            </a:extLst>
          </p:cNvPr>
          <p:cNvSpPr>
            <a:spLocks noGrp="1"/>
          </p:cNvSpPr>
          <p:nvPr>
            <p:ph idx="1"/>
          </p:nvPr>
        </p:nvSpPr>
        <p:spPr>
          <a:xfrm>
            <a:off x="457200" y="1336879"/>
            <a:ext cx="7125419" cy="375249"/>
          </a:xfrm>
        </p:spPr>
        <p:txBody>
          <a:bodyPr>
            <a:normAutofit/>
          </a:bodyPr>
          <a:lstStyle/>
          <a:p>
            <a:pPr marL="0" indent="0">
              <a:buNone/>
            </a:pPr>
            <a:r>
              <a:rPr lang="en-US" sz="1800" dirty="0"/>
              <a:t>Here’s a sample NY Times page from Jan 25, 2021.</a:t>
            </a:r>
          </a:p>
        </p:txBody>
      </p:sp>
    </p:spTree>
    <p:extLst>
      <p:ext uri="{BB962C8B-B14F-4D97-AF65-F5344CB8AC3E}">
        <p14:creationId xmlns:p14="http://schemas.microsoft.com/office/powerpoint/2010/main" val="406854707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142CD32-51D6-467F-811F-E9A51C0F52A0}"/>
              </a:ext>
            </a:extLst>
          </p:cNvPr>
          <p:cNvPicPr>
            <a:picLocks noChangeAspect="1"/>
          </p:cNvPicPr>
          <p:nvPr/>
        </p:nvPicPr>
        <p:blipFill>
          <a:blip r:embed="rId3"/>
          <a:stretch>
            <a:fillRect/>
          </a:stretch>
        </p:blipFill>
        <p:spPr>
          <a:xfrm>
            <a:off x="545423" y="1712126"/>
            <a:ext cx="8141376" cy="4801709"/>
          </a:xfrm>
          <a:prstGeom prst="rect">
            <a:avLst/>
          </a:prstGeom>
        </p:spPr>
      </p:pic>
      <p:sp>
        <p:nvSpPr>
          <p:cNvPr id="2" name="Title 1">
            <a:extLst>
              <a:ext uri="{FF2B5EF4-FFF2-40B4-BE49-F238E27FC236}">
                <a16:creationId xmlns:a16="http://schemas.microsoft.com/office/drawing/2014/main" id="{D2F5730A-CBCC-4264-B32F-C11544222444}"/>
              </a:ext>
            </a:extLst>
          </p:cNvPr>
          <p:cNvSpPr>
            <a:spLocks noGrp="1"/>
          </p:cNvSpPr>
          <p:nvPr>
            <p:ph type="title"/>
          </p:nvPr>
        </p:nvSpPr>
        <p:spPr>
          <a:xfrm>
            <a:off x="457200" y="274638"/>
            <a:ext cx="8229600" cy="795037"/>
          </a:xfrm>
        </p:spPr>
        <p:txBody>
          <a:bodyPr/>
          <a:lstStyle/>
          <a:p>
            <a:r>
              <a:rPr lang="en-US" dirty="0"/>
              <a:t>bag of words</a:t>
            </a:r>
          </a:p>
        </p:txBody>
      </p:sp>
      <p:sp>
        <p:nvSpPr>
          <p:cNvPr id="3" name="Content Placeholder 2">
            <a:extLst>
              <a:ext uri="{FF2B5EF4-FFF2-40B4-BE49-F238E27FC236}">
                <a16:creationId xmlns:a16="http://schemas.microsoft.com/office/drawing/2014/main" id="{90CACF74-4ED6-4105-9CA0-DA70949FEC7B}"/>
              </a:ext>
            </a:extLst>
          </p:cNvPr>
          <p:cNvSpPr>
            <a:spLocks noGrp="1"/>
          </p:cNvSpPr>
          <p:nvPr>
            <p:ph idx="1"/>
          </p:nvPr>
        </p:nvSpPr>
        <p:spPr>
          <a:xfrm>
            <a:off x="457200" y="1336879"/>
            <a:ext cx="7125419" cy="375249"/>
          </a:xfrm>
        </p:spPr>
        <p:txBody>
          <a:bodyPr>
            <a:normAutofit/>
          </a:bodyPr>
          <a:lstStyle/>
          <a:p>
            <a:pPr marL="0" indent="0">
              <a:buNone/>
            </a:pPr>
            <a:r>
              <a:rPr lang="en-US" sz="1800" dirty="0"/>
              <a:t>Here it is stripped of HTML and CSS but the text remains.</a:t>
            </a:r>
          </a:p>
        </p:txBody>
      </p:sp>
    </p:spTree>
    <p:extLst>
      <p:ext uri="{BB962C8B-B14F-4D97-AF65-F5344CB8AC3E}">
        <p14:creationId xmlns:p14="http://schemas.microsoft.com/office/powerpoint/2010/main" val="272239730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4449A71-4A5E-499D-89C4-BA4F0503B105}"/>
              </a:ext>
            </a:extLst>
          </p:cNvPr>
          <p:cNvPicPr>
            <a:picLocks noChangeAspect="1"/>
          </p:cNvPicPr>
          <p:nvPr/>
        </p:nvPicPr>
        <p:blipFill>
          <a:blip r:embed="rId3"/>
          <a:stretch>
            <a:fillRect/>
          </a:stretch>
        </p:blipFill>
        <p:spPr>
          <a:xfrm>
            <a:off x="545423" y="1712128"/>
            <a:ext cx="8141375" cy="4801709"/>
          </a:xfrm>
          <a:prstGeom prst="rect">
            <a:avLst/>
          </a:prstGeom>
        </p:spPr>
      </p:pic>
      <p:sp>
        <p:nvSpPr>
          <p:cNvPr id="2" name="Title 1">
            <a:extLst>
              <a:ext uri="{FF2B5EF4-FFF2-40B4-BE49-F238E27FC236}">
                <a16:creationId xmlns:a16="http://schemas.microsoft.com/office/drawing/2014/main" id="{D2F5730A-CBCC-4264-B32F-C11544222444}"/>
              </a:ext>
            </a:extLst>
          </p:cNvPr>
          <p:cNvSpPr>
            <a:spLocks noGrp="1"/>
          </p:cNvSpPr>
          <p:nvPr>
            <p:ph type="title"/>
          </p:nvPr>
        </p:nvSpPr>
        <p:spPr>
          <a:xfrm>
            <a:off x="457200" y="274638"/>
            <a:ext cx="8229600" cy="795037"/>
          </a:xfrm>
        </p:spPr>
        <p:txBody>
          <a:bodyPr/>
          <a:lstStyle/>
          <a:p>
            <a:r>
              <a:rPr lang="en-US" dirty="0"/>
              <a:t>bag of words</a:t>
            </a:r>
          </a:p>
        </p:txBody>
      </p:sp>
      <p:sp>
        <p:nvSpPr>
          <p:cNvPr id="3" name="Content Placeholder 2">
            <a:extLst>
              <a:ext uri="{FF2B5EF4-FFF2-40B4-BE49-F238E27FC236}">
                <a16:creationId xmlns:a16="http://schemas.microsoft.com/office/drawing/2014/main" id="{90CACF74-4ED6-4105-9CA0-DA70949FEC7B}"/>
              </a:ext>
            </a:extLst>
          </p:cNvPr>
          <p:cNvSpPr>
            <a:spLocks noGrp="1"/>
          </p:cNvSpPr>
          <p:nvPr>
            <p:ph idx="1"/>
          </p:nvPr>
        </p:nvSpPr>
        <p:spPr>
          <a:xfrm>
            <a:off x="457200" y="1336879"/>
            <a:ext cx="8229598" cy="375249"/>
          </a:xfrm>
        </p:spPr>
        <p:txBody>
          <a:bodyPr>
            <a:normAutofit/>
          </a:bodyPr>
          <a:lstStyle/>
          <a:p>
            <a:pPr marL="0" indent="0">
              <a:buNone/>
            </a:pPr>
            <a:r>
              <a:rPr lang="en-US" sz="1800" dirty="0"/>
              <a:t>Here it is with the words in the title and body sorted.  </a:t>
            </a:r>
            <a:r>
              <a:rPr lang="en-US" sz="1800" dirty="0" err="1"/>
              <a:t>Tf-idf</a:t>
            </a:r>
            <a:r>
              <a:rPr lang="en-US" sz="1800" dirty="0"/>
              <a:t> can’t tell the difference.</a:t>
            </a:r>
          </a:p>
        </p:txBody>
      </p:sp>
    </p:spTree>
    <p:extLst>
      <p:ext uri="{BB962C8B-B14F-4D97-AF65-F5344CB8AC3E}">
        <p14:creationId xmlns:p14="http://schemas.microsoft.com/office/powerpoint/2010/main" val="401071543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18BC0-0628-4D7E-AE46-B1A0CE0D8A51}"/>
              </a:ext>
            </a:extLst>
          </p:cNvPr>
          <p:cNvSpPr>
            <a:spLocks noGrp="1"/>
          </p:cNvSpPr>
          <p:nvPr>
            <p:ph type="title"/>
          </p:nvPr>
        </p:nvSpPr>
        <p:spPr/>
        <p:txBody>
          <a:bodyPr/>
          <a:lstStyle/>
          <a:p>
            <a:r>
              <a:rPr lang="en-US" dirty="0"/>
              <a:t>heuristics</a:t>
            </a:r>
          </a:p>
        </p:txBody>
      </p:sp>
      <p:sp>
        <p:nvSpPr>
          <p:cNvPr id="3" name="Content Placeholder 2">
            <a:extLst>
              <a:ext uri="{FF2B5EF4-FFF2-40B4-BE49-F238E27FC236}">
                <a16:creationId xmlns:a16="http://schemas.microsoft.com/office/drawing/2014/main" id="{DEEE6D33-304F-40D9-B410-4BB634C2C1A5}"/>
              </a:ext>
            </a:extLst>
          </p:cNvPr>
          <p:cNvSpPr>
            <a:spLocks noGrp="1"/>
          </p:cNvSpPr>
          <p:nvPr>
            <p:ph idx="1"/>
          </p:nvPr>
        </p:nvSpPr>
        <p:spPr/>
        <p:txBody>
          <a:bodyPr>
            <a:normAutofit/>
          </a:bodyPr>
          <a:lstStyle/>
          <a:p>
            <a:pPr marL="514350" indent="-514350">
              <a:spcBef>
                <a:spcPts val="1600"/>
              </a:spcBef>
              <a:buFont typeface="+mj-lt"/>
              <a:buAutoNum type="arabicPeriod"/>
            </a:pPr>
            <a:r>
              <a:rPr lang="en-US" sz="2400" dirty="0"/>
              <a:t>Incrementing a flurry of low-level counters, e.g., number of times each word occurred, number of times an exact phrase matching the query was found.</a:t>
            </a:r>
          </a:p>
          <a:p>
            <a:pPr marL="514350" indent="-514350">
              <a:spcBef>
                <a:spcPts val="1600"/>
              </a:spcBef>
              <a:buFont typeface="+mj-lt"/>
              <a:buAutoNum type="arabicPeriod"/>
            </a:pPr>
            <a:r>
              <a:rPr lang="en-US" sz="2400" dirty="0"/>
              <a:t>Large number of cheap heuristics that are expected to provide evidence of the quality of the match.</a:t>
            </a:r>
          </a:p>
          <a:p>
            <a:endParaRPr lang="en-US" sz="2400" dirty="0"/>
          </a:p>
        </p:txBody>
      </p:sp>
    </p:spTree>
    <p:extLst>
      <p:ext uri="{BB962C8B-B14F-4D97-AF65-F5344CB8AC3E}">
        <p14:creationId xmlns:p14="http://schemas.microsoft.com/office/powerpoint/2010/main" val="36916255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1F3453-77C7-4EAB-8C74-B53AB94C3298}"/>
              </a:ext>
            </a:extLst>
          </p:cNvPr>
          <p:cNvSpPr>
            <a:spLocks noGrp="1"/>
          </p:cNvSpPr>
          <p:nvPr>
            <p:ph type="title"/>
          </p:nvPr>
        </p:nvSpPr>
        <p:spPr/>
        <p:txBody>
          <a:bodyPr/>
          <a:lstStyle/>
          <a:p>
            <a:r>
              <a:rPr lang="en-US" dirty="0"/>
              <a:t>query processing</a:t>
            </a:r>
          </a:p>
        </p:txBody>
      </p:sp>
      <p:sp>
        <p:nvSpPr>
          <p:cNvPr id="3" name="Content Placeholder 2">
            <a:extLst>
              <a:ext uri="{FF2B5EF4-FFF2-40B4-BE49-F238E27FC236}">
                <a16:creationId xmlns:a16="http://schemas.microsoft.com/office/drawing/2014/main" id="{3E14BE43-2413-4C4B-B851-1761C593619D}"/>
              </a:ext>
            </a:extLst>
          </p:cNvPr>
          <p:cNvSpPr>
            <a:spLocks noGrp="1"/>
          </p:cNvSpPr>
          <p:nvPr>
            <p:ph idx="1"/>
          </p:nvPr>
        </p:nvSpPr>
        <p:spPr/>
        <p:txBody>
          <a:bodyPr>
            <a:normAutofit/>
          </a:bodyPr>
          <a:lstStyle/>
          <a:p>
            <a:pPr marL="514350" indent="-514350">
              <a:buFont typeface="+mj-lt"/>
              <a:buAutoNum type="arabicPeriod"/>
            </a:pPr>
            <a:r>
              <a:rPr lang="en-US" sz="2400" dirty="0"/>
              <a:t>Compile the query into a structure of ISRs.</a:t>
            </a:r>
          </a:p>
          <a:p>
            <a:pPr marL="514350" indent="-514350">
              <a:spcBef>
                <a:spcPts val="1600"/>
              </a:spcBef>
              <a:buFont typeface="+mj-lt"/>
              <a:buAutoNum type="arabicPeriod"/>
            </a:pPr>
            <a:r>
              <a:rPr lang="en-US" sz="2400" dirty="0"/>
              <a:t>Pass the ISRs to the constraint solver to find matching pages.</a:t>
            </a:r>
          </a:p>
          <a:p>
            <a:pPr marL="514350" indent="-514350">
              <a:spcBef>
                <a:spcPts val="1600"/>
              </a:spcBef>
              <a:buFont typeface="+mj-lt"/>
              <a:buAutoNum type="arabicPeriod"/>
            </a:pPr>
            <a:r>
              <a:rPr lang="en-US" sz="2400" dirty="0"/>
              <a:t>For each matching page:</a:t>
            </a:r>
          </a:p>
          <a:p>
            <a:pPr marL="914400" lvl="1" indent="-514350">
              <a:buFont typeface="+mj-lt"/>
              <a:buAutoNum type="alphaLcPeriod"/>
            </a:pPr>
            <a:r>
              <a:rPr lang="en-US" sz="2400" dirty="0"/>
              <a:t>Move the ISRs back to the beginning of the page and scan for hits.</a:t>
            </a:r>
          </a:p>
          <a:p>
            <a:pPr marL="914400" lvl="1" indent="-514350">
              <a:buFont typeface="+mj-lt"/>
              <a:buAutoNum type="alphaLcPeriod"/>
            </a:pPr>
            <a:r>
              <a:rPr lang="en-US" sz="2400" dirty="0"/>
              <a:t>Calculate a rank value and insertion sort the page into a list of n best.</a:t>
            </a:r>
          </a:p>
        </p:txBody>
      </p:sp>
    </p:spTree>
    <p:extLst>
      <p:ext uri="{BB962C8B-B14F-4D97-AF65-F5344CB8AC3E}">
        <p14:creationId xmlns:p14="http://schemas.microsoft.com/office/powerpoint/2010/main" val="310115980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E8EC3F75-E156-4360-8388-45409990A8C0}"/>
              </a:ext>
            </a:extLst>
          </p:cNvPr>
          <p:cNvGrpSpPr/>
          <p:nvPr/>
        </p:nvGrpSpPr>
        <p:grpSpPr>
          <a:xfrm>
            <a:off x="1035698" y="1750956"/>
            <a:ext cx="2425315" cy="4606389"/>
            <a:chOff x="1035698" y="1750956"/>
            <a:chExt cx="2425315" cy="4606389"/>
          </a:xfrm>
        </p:grpSpPr>
        <p:sp>
          <p:nvSpPr>
            <p:cNvPr id="2" name="TextBox 1">
              <a:extLst>
                <a:ext uri="{FF2B5EF4-FFF2-40B4-BE49-F238E27FC236}">
                  <a16:creationId xmlns:a16="http://schemas.microsoft.com/office/drawing/2014/main" id="{790FCB19-B138-4A03-8A43-067855F8BD24}"/>
                </a:ext>
              </a:extLst>
            </p:cNvPr>
            <p:cNvSpPr txBox="1"/>
            <p:nvPr/>
          </p:nvSpPr>
          <p:spPr>
            <a:xfrm>
              <a:off x="1035698" y="2936594"/>
              <a:ext cx="709448" cy="3395801"/>
            </a:xfrm>
            <a:prstGeom prst="rect">
              <a:avLst/>
            </a:prstGeom>
            <a:noFill/>
          </p:spPr>
          <p:txBody>
            <a:bodyPr wrap="square" rtlCol="0">
              <a:spAutoFit/>
            </a:bodyPr>
            <a:lstStyle/>
            <a:p>
              <a:pPr algn="r">
                <a:spcBef>
                  <a:spcPts val="200"/>
                </a:spcBef>
              </a:pPr>
              <a:r>
                <a:rPr lang="en-US" dirty="0">
                  <a:solidFill>
                    <a:srgbClr val="0070C0"/>
                  </a:solidFill>
                </a:rPr>
                <a:t>quick</a:t>
              </a:r>
            </a:p>
            <a:p>
              <a:pPr algn="r">
                <a:spcBef>
                  <a:spcPts val="200"/>
                </a:spcBef>
              </a:pPr>
              <a:r>
                <a:rPr lang="en-US" dirty="0"/>
                <a:t>62</a:t>
              </a:r>
            </a:p>
            <a:p>
              <a:pPr algn="r">
                <a:spcBef>
                  <a:spcPts val="200"/>
                </a:spcBef>
              </a:pPr>
              <a:r>
                <a:rPr lang="en-US" dirty="0"/>
                <a:t>69</a:t>
              </a:r>
            </a:p>
            <a:p>
              <a:pPr algn="r">
                <a:spcBef>
                  <a:spcPts val="200"/>
                </a:spcBef>
              </a:pPr>
              <a:r>
                <a:rPr lang="en-US" dirty="0"/>
                <a:t>84</a:t>
              </a:r>
            </a:p>
            <a:p>
              <a:pPr algn="r">
                <a:spcBef>
                  <a:spcPts val="200"/>
                </a:spcBef>
              </a:pPr>
              <a:r>
                <a:rPr lang="en-US" dirty="0"/>
                <a:t>311</a:t>
              </a:r>
            </a:p>
            <a:p>
              <a:pPr algn="r">
                <a:spcBef>
                  <a:spcPts val="200"/>
                </a:spcBef>
              </a:pPr>
              <a:r>
                <a:rPr lang="en-US" dirty="0"/>
                <a:t>421</a:t>
              </a:r>
            </a:p>
            <a:p>
              <a:pPr algn="r">
                <a:spcBef>
                  <a:spcPts val="200"/>
                </a:spcBef>
              </a:pPr>
              <a:r>
                <a:rPr lang="en-US" dirty="0"/>
                <a:t>430</a:t>
              </a:r>
            </a:p>
            <a:p>
              <a:pPr algn="r">
                <a:spcBef>
                  <a:spcPts val="200"/>
                </a:spcBef>
              </a:pPr>
              <a:r>
                <a:rPr lang="en-US" dirty="0"/>
                <a:t>559</a:t>
              </a:r>
            </a:p>
            <a:p>
              <a:pPr algn="r">
                <a:spcBef>
                  <a:spcPts val="200"/>
                </a:spcBef>
              </a:pPr>
              <a:r>
                <a:rPr lang="en-US" dirty="0"/>
                <a:t>619</a:t>
              </a:r>
            </a:p>
            <a:p>
              <a:pPr algn="r">
                <a:spcBef>
                  <a:spcPts val="200"/>
                </a:spcBef>
              </a:pPr>
              <a:r>
                <a:rPr lang="en-US" dirty="0"/>
                <a:t>794</a:t>
              </a:r>
            </a:p>
            <a:p>
              <a:pPr algn="r">
                <a:spcBef>
                  <a:spcPts val="200"/>
                </a:spcBef>
              </a:pPr>
              <a:r>
                <a:rPr lang="en-US" dirty="0"/>
                <a:t>952</a:t>
              </a:r>
            </a:p>
          </p:txBody>
        </p:sp>
        <p:sp>
          <p:nvSpPr>
            <p:cNvPr id="3" name="TextBox 2">
              <a:extLst>
                <a:ext uri="{FF2B5EF4-FFF2-40B4-BE49-F238E27FC236}">
                  <a16:creationId xmlns:a16="http://schemas.microsoft.com/office/drawing/2014/main" id="{47D7491E-D492-4B3D-BF79-0EDA49D2C470}"/>
                </a:ext>
              </a:extLst>
            </p:cNvPr>
            <p:cNvSpPr txBox="1"/>
            <p:nvPr/>
          </p:nvSpPr>
          <p:spPr>
            <a:xfrm>
              <a:off x="1745146" y="1750956"/>
              <a:ext cx="814552" cy="4606389"/>
            </a:xfrm>
            <a:prstGeom prst="rect">
              <a:avLst/>
            </a:prstGeom>
            <a:noFill/>
          </p:spPr>
          <p:txBody>
            <a:bodyPr wrap="square" rtlCol="0">
              <a:spAutoFit/>
            </a:bodyPr>
            <a:lstStyle/>
            <a:p>
              <a:pPr algn="r">
                <a:spcBef>
                  <a:spcPts val="200"/>
                </a:spcBef>
              </a:pPr>
              <a:r>
                <a:rPr lang="en-US" dirty="0">
                  <a:solidFill>
                    <a:srgbClr val="0070C0"/>
                  </a:solidFill>
                </a:rPr>
                <a:t>brown</a:t>
              </a:r>
            </a:p>
            <a:p>
              <a:pPr algn="r">
                <a:spcBef>
                  <a:spcPts val="200"/>
                </a:spcBef>
              </a:pPr>
              <a:r>
                <a:rPr lang="en-US" dirty="0"/>
                <a:t>83</a:t>
              </a:r>
            </a:p>
            <a:p>
              <a:pPr algn="r">
                <a:spcBef>
                  <a:spcPts val="200"/>
                </a:spcBef>
              </a:pPr>
              <a:r>
                <a:rPr lang="en-US" dirty="0"/>
                <a:t>94</a:t>
              </a:r>
            </a:p>
            <a:p>
              <a:pPr algn="r">
                <a:spcBef>
                  <a:spcPts val="200"/>
                </a:spcBef>
              </a:pPr>
              <a:r>
                <a:rPr lang="en-US" dirty="0"/>
                <a:t>170</a:t>
              </a:r>
            </a:p>
            <a:p>
              <a:pPr algn="r">
                <a:spcBef>
                  <a:spcPts val="200"/>
                </a:spcBef>
              </a:pPr>
              <a:r>
                <a:rPr lang="en-US" dirty="0"/>
                <a:t>179</a:t>
              </a:r>
            </a:p>
            <a:p>
              <a:pPr algn="r">
                <a:spcBef>
                  <a:spcPts val="200"/>
                </a:spcBef>
              </a:pPr>
              <a:r>
                <a:rPr lang="en-US" dirty="0"/>
                <a:t>216</a:t>
              </a:r>
            </a:p>
            <a:p>
              <a:pPr algn="r">
                <a:spcBef>
                  <a:spcPts val="200"/>
                </a:spcBef>
              </a:pPr>
              <a:r>
                <a:rPr lang="en-US" dirty="0"/>
                <a:t>227</a:t>
              </a:r>
            </a:p>
            <a:p>
              <a:pPr algn="r">
                <a:spcBef>
                  <a:spcPts val="200"/>
                </a:spcBef>
              </a:pPr>
              <a:r>
                <a:rPr lang="en-US" dirty="0"/>
                <a:t>400</a:t>
              </a:r>
            </a:p>
            <a:p>
              <a:pPr algn="r">
                <a:spcBef>
                  <a:spcPts val="200"/>
                </a:spcBef>
              </a:pPr>
              <a:r>
                <a:rPr lang="en-US" dirty="0"/>
                <a:t>417</a:t>
              </a:r>
            </a:p>
            <a:p>
              <a:pPr algn="r">
                <a:spcBef>
                  <a:spcPts val="200"/>
                </a:spcBef>
              </a:pPr>
              <a:r>
                <a:rPr lang="en-US" dirty="0"/>
                <a:t>422</a:t>
              </a:r>
            </a:p>
            <a:p>
              <a:pPr algn="r">
                <a:spcBef>
                  <a:spcPts val="200"/>
                </a:spcBef>
              </a:pPr>
              <a:r>
                <a:rPr lang="en-US" dirty="0"/>
                <a:t>516</a:t>
              </a:r>
            </a:p>
            <a:p>
              <a:pPr algn="r">
                <a:spcBef>
                  <a:spcPts val="200"/>
                </a:spcBef>
              </a:pPr>
              <a:r>
                <a:rPr lang="en-US" dirty="0"/>
                <a:t>795</a:t>
              </a:r>
            </a:p>
            <a:p>
              <a:pPr algn="r">
                <a:spcBef>
                  <a:spcPts val="200"/>
                </a:spcBef>
              </a:pPr>
              <a:r>
                <a:rPr lang="en-US" dirty="0"/>
                <a:t>826</a:t>
              </a:r>
            </a:p>
            <a:p>
              <a:pPr algn="r">
                <a:spcBef>
                  <a:spcPts val="200"/>
                </a:spcBef>
              </a:pPr>
              <a:r>
                <a:rPr lang="en-US" dirty="0"/>
                <a:t>828</a:t>
              </a:r>
            </a:p>
            <a:p>
              <a:pPr algn="r">
                <a:spcBef>
                  <a:spcPts val="200"/>
                </a:spcBef>
              </a:pPr>
              <a:r>
                <a:rPr lang="en-US" dirty="0"/>
                <a:t>957</a:t>
              </a:r>
            </a:p>
          </p:txBody>
        </p:sp>
        <p:grpSp>
          <p:nvGrpSpPr>
            <p:cNvPr id="11" name="Group 10">
              <a:extLst>
                <a:ext uri="{FF2B5EF4-FFF2-40B4-BE49-F238E27FC236}">
                  <a16:creationId xmlns:a16="http://schemas.microsoft.com/office/drawing/2014/main" id="{7D492E66-AF7E-46FB-8259-7FC5F2896DB7}"/>
                </a:ext>
              </a:extLst>
            </p:cNvPr>
            <p:cNvGrpSpPr/>
            <p:nvPr/>
          </p:nvGrpSpPr>
          <p:grpSpPr>
            <a:xfrm>
              <a:off x="1147020" y="3908794"/>
              <a:ext cx="2313993" cy="2333972"/>
              <a:chOff x="1147020" y="3908794"/>
              <a:chExt cx="2313993" cy="2333972"/>
            </a:xfrm>
          </p:grpSpPr>
          <p:sp>
            <p:nvSpPr>
              <p:cNvPr id="4" name="TextBox 3">
                <a:extLst>
                  <a:ext uri="{FF2B5EF4-FFF2-40B4-BE49-F238E27FC236}">
                    <a16:creationId xmlns:a16="http://schemas.microsoft.com/office/drawing/2014/main" id="{F055930B-84ED-4123-B8E1-19421554717A}"/>
                  </a:ext>
                </a:extLst>
              </p:cNvPr>
              <p:cNvSpPr txBox="1"/>
              <p:nvPr/>
            </p:nvSpPr>
            <p:spPr>
              <a:xfrm>
                <a:off x="2559698" y="3908794"/>
                <a:ext cx="814552" cy="2333972"/>
              </a:xfrm>
              <a:prstGeom prst="rect">
                <a:avLst/>
              </a:prstGeom>
              <a:noFill/>
            </p:spPr>
            <p:txBody>
              <a:bodyPr wrap="square" rtlCol="0">
                <a:spAutoFit/>
              </a:bodyPr>
              <a:lstStyle/>
              <a:p>
                <a:pPr algn="r"/>
                <a:r>
                  <a:rPr lang="en-US" dirty="0">
                    <a:solidFill>
                      <a:srgbClr val="0070C0"/>
                    </a:solidFill>
                  </a:rPr>
                  <a:t>fox</a:t>
                </a:r>
              </a:p>
              <a:p>
                <a:pPr algn="r"/>
                <a:r>
                  <a:rPr lang="en-US" dirty="0"/>
                  <a:t>284</a:t>
                </a:r>
              </a:p>
              <a:p>
                <a:pPr algn="r"/>
                <a:r>
                  <a:rPr lang="en-US" dirty="0"/>
                  <a:t>423</a:t>
                </a:r>
              </a:p>
              <a:p>
                <a:pPr algn="r">
                  <a:spcBef>
                    <a:spcPts val="200"/>
                  </a:spcBef>
                </a:pPr>
                <a:r>
                  <a:rPr lang="en-US" dirty="0"/>
                  <a:t>580</a:t>
                </a:r>
              </a:p>
              <a:p>
                <a:pPr algn="r"/>
                <a:r>
                  <a:rPr lang="en-US" dirty="0"/>
                  <a:t>612</a:t>
                </a:r>
              </a:p>
              <a:p>
                <a:pPr algn="r"/>
                <a:r>
                  <a:rPr lang="en-US" dirty="0"/>
                  <a:t>796</a:t>
                </a:r>
              </a:p>
              <a:p>
                <a:pPr algn="r"/>
                <a:r>
                  <a:rPr lang="en-US" dirty="0"/>
                  <a:t>912</a:t>
                </a:r>
              </a:p>
              <a:p>
                <a:pPr algn="r"/>
                <a:r>
                  <a:rPr lang="en-US" dirty="0"/>
                  <a:t>958</a:t>
                </a:r>
              </a:p>
            </p:txBody>
          </p:sp>
          <p:sp>
            <p:nvSpPr>
              <p:cNvPr id="5" name="Rectangle: Rounded Corners 4">
                <a:extLst>
                  <a:ext uri="{FF2B5EF4-FFF2-40B4-BE49-F238E27FC236}">
                    <a16:creationId xmlns:a16="http://schemas.microsoft.com/office/drawing/2014/main" id="{FF974A05-9EFE-4FA0-BE58-4B1C160CA878}"/>
                  </a:ext>
                </a:extLst>
              </p:cNvPr>
              <p:cNvSpPr/>
              <p:nvPr/>
            </p:nvSpPr>
            <p:spPr>
              <a:xfrm>
                <a:off x="1147020" y="4456834"/>
                <a:ext cx="2313993" cy="32898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6" name="TextBox 5">
            <a:extLst>
              <a:ext uri="{FF2B5EF4-FFF2-40B4-BE49-F238E27FC236}">
                <a16:creationId xmlns:a16="http://schemas.microsoft.com/office/drawing/2014/main" id="{B80CE794-3879-4798-8A38-66EC4257935D}"/>
              </a:ext>
            </a:extLst>
          </p:cNvPr>
          <p:cNvSpPr txBox="1"/>
          <p:nvPr/>
        </p:nvSpPr>
        <p:spPr>
          <a:xfrm>
            <a:off x="494522" y="200355"/>
            <a:ext cx="7408506" cy="1477328"/>
          </a:xfrm>
          <a:prstGeom prst="rect">
            <a:avLst/>
          </a:prstGeom>
          <a:noFill/>
        </p:spPr>
        <p:txBody>
          <a:bodyPr wrap="square" rtlCol="0">
            <a:spAutoFit/>
          </a:bodyPr>
          <a:lstStyle/>
          <a:p>
            <a:r>
              <a:rPr lang="en-US" dirty="0"/>
              <a:t>Example phrase query "quick brown fox“ and  their 3 posting lists.</a:t>
            </a:r>
          </a:p>
          <a:p>
            <a:endParaRPr lang="en-US" dirty="0"/>
          </a:p>
          <a:p>
            <a:r>
              <a:rPr lang="en-US" dirty="0"/>
              <a:t>Individual search words appear individually many times but there are only two exact phrases.  The constraint solver will stop on the first phrase match, then it's up to the ranker to decide what next.</a:t>
            </a:r>
          </a:p>
        </p:txBody>
      </p:sp>
      <p:grpSp>
        <p:nvGrpSpPr>
          <p:cNvPr id="12" name="Group 11">
            <a:extLst>
              <a:ext uri="{FF2B5EF4-FFF2-40B4-BE49-F238E27FC236}">
                <a16:creationId xmlns:a16="http://schemas.microsoft.com/office/drawing/2014/main" id="{E04E4512-60C3-4041-9973-07CB9B826ABC}"/>
              </a:ext>
            </a:extLst>
          </p:cNvPr>
          <p:cNvGrpSpPr/>
          <p:nvPr/>
        </p:nvGrpSpPr>
        <p:grpSpPr>
          <a:xfrm>
            <a:off x="5330682" y="1750956"/>
            <a:ext cx="2423057" cy="4606389"/>
            <a:chOff x="5330682" y="1750956"/>
            <a:chExt cx="2423057" cy="4606389"/>
          </a:xfrm>
        </p:grpSpPr>
        <p:sp>
          <p:nvSpPr>
            <p:cNvPr id="7" name="TextBox 6">
              <a:extLst>
                <a:ext uri="{FF2B5EF4-FFF2-40B4-BE49-F238E27FC236}">
                  <a16:creationId xmlns:a16="http://schemas.microsoft.com/office/drawing/2014/main" id="{C8741B8A-D0D5-47C1-BDBC-B3882C4A8253}"/>
                </a:ext>
              </a:extLst>
            </p:cNvPr>
            <p:cNvSpPr txBox="1"/>
            <p:nvPr/>
          </p:nvSpPr>
          <p:spPr>
            <a:xfrm>
              <a:off x="5330682" y="2343426"/>
              <a:ext cx="709448" cy="3698448"/>
            </a:xfrm>
            <a:prstGeom prst="rect">
              <a:avLst/>
            </a:prstGeom>
            <a:noFill/>
          </p:spPr>
          <p:txBody>
            <a:bodyPr wrap="square" rtlCol="0">
              <a:spAutoFit/>
            </a:bodyPr>
            <a:lstStyle/>
            <a:p>
              <a:pPr algn="r">
                <a:spcBef>
                  <a:spcPts val="200"/>
                </a:spcBef>
              </a:pPr>
              <a:r>
                <a:rPr lang="en-US" dirty="0">
                  <a:solidFill>
                    <a:srgbClr val="0070C0"/>
                  </a:solidFill>
                </a:rPr>
                <a:t>quick</a:t>
              </a:r>
            </a:p>
            <a:p>
              <a:pPr algn="r">
                <a:spcBef>
                  <a:spcPts val="200"/>
                </a:spcBef>
              </a:pPr>
              <a:r>
                <a:rPr lang="en-US" dirty="0"/>
                <a:t>62</a:t>
              </a:r>
            </a:p>
            <a:p>
              <a:pPr algn="r">
                <a:spcBef>
                  <a:spcPts val="200"/>
                </a:spcBef>
              </a:pPr>
              <a:r>
                <a:rPr lang="en-US" dirty="0"/>
                <a:t>69</a:t>
              </a:r>
            </a:p>
            <a:p>
              <a:pPr algn="r">
                <a:spcBef>
                  <a:spcPts val="200"/>
                </a:spcBef>
              </a:pPr>
              <a:r>
                <a:rPr lang="en-US" dirty="0"/>
                <a:t>84</a:t>
              </a:r>
            </a:p>
            <a:p>
              <a:pPr algn="r">
                <a:spcBef>
                  <a:spcPts val="200"/>
                </a:spcBef>
              </a:pPr>
              <a:r>
                <a:rPr lang="en-US" dirty="0"/>
                <a:t>311</a:t>
              </a:r>
            </a:p>
            <a:p>
              <a:pPr algn="r">
                <a:spcBef>
                  <a:spcPts val="200"/>
                </a:spcBef>
              </a:pPr>
              <a:r>
                <a:rPr lang="en-US" dirty="0"/>
                <a:t>421</a:t>
              </a:r>
            </a:p>
            <a:p>
              <a:pPr algn="r">
                <a:spcBef>
                  <a:spcPts val="200"/>
                </a:spcBef>
              </a:pPr>
              <a:r>
                <a:rPr lang="en-US" dirty="0"/>
                <a:t>430</a:t>
              </a:r>
            </a:p>
            <a:p>
              <a:pPr algn="r">
                <a:spcBef>
                  <a:spcPts val="200"/>
                </a:spcBef>
              </a:pPr>
              <a:r>
                <a:rPr lang="en-US" dirty="0"/>
                <a:t>559</a:t>
              </a:r>
            </a:p>
            <a:p>
              <a:pPr algn="r">
                <a:spcBef>
                  <a:spcPts val="200"/>
                </a:spcBef>
              </a:pPr>
              <a:r>
                <a:rPr lang="en-US" dirty="0"/>
                <a:t>619</a:t>
              </a:r>
            </a:p>
            <a:p>
              <a:pPr algn="r">
                <a:spcBef>
                  <a:spcPts val="200"/>
                </a:spcBef>
              </a:pPr>
              <a:r>
                <a:rPr lang="en-US" dirty="0"/>
                <a:t>794</a:t>
              </a:r>
            </a:p>
            <a:p>
              <a:pPr algn="r">
                <a:spcBef>
                  <a:spcPts val="200"/>
                </a:spcBef>
              </a:pPr>
              <a:r>
                <a:rPr lang="en-US" dirty="0"/>
                <a:t>952</a:t>
              </a:r>
            </a:p>
            <a:p>
              <a:pPr algn="r">
                <a:spcBef>
                  <a:spcPts val="200"/>
                </a:spcBef>
              </a:pPr>
              <a:endParaRPr lang="en-US" dirty="0"/>
            </a:p>
          </p:txBody>
        </p:sp>
        <p:sp>
          <p:nvSpPr>
            <p:cNvPr id="8" name="TextBox 7">
              <a:extLst>
                <a:ext uri="{FF2B5EF4-FFF2-40B4-BE49-F238E27FC236}">
                  <a16:creationId xmlns:a16="http://schemas.microsoft.com/office/drawing/2014/main" id="{75718E03-2FD3-4313-BDAA-292731AB5538}"/>
                </a:ext>
              </a:extLst>
            </p:cNvPr>
            <p:cNvSpPr txBox="1"/>
            <p:nvPr/>
          </p:nvSpPr>
          <p:spPr>
            <a:xfrm>
              <a:off x="6041950" y="1750956"/>
              <a:ext cx="814552" cy="4606389"/>
            </a:xfrm>
            <a:prstGeom prst="rect">
              <a:avLst/>
            </a:prstGeom>
            <a:noFill/>
          </p:spPr>
          <p:txBody>
            <a:bodyPr wrap="square" rtlCol="0">
              <a:spAutoFit/>
            </a:bodyPr>
            <a:lstStyle/>
            <a:p>
              <a:pPr algn="r">
                <a:spcBef>
                  <a:spcPts val="200"/>
                </a:spcBef>
              </a:pPr>
              <a:r>
                <a:rPr lang="en-US" dirty="0">
                  <a:solidFill>
                    <a:srgbClr val="0070C0"/>
                  </a:solidFill>
                </a:rPr>
                <a:t>brown</a:t>
              </a:r>
            </a:p>
            <a:p>
              <a:pPr algn="r">
                <a:spcBef>
                  <a:spcPts val="200"/>
                </a:spcBef>
              </a:pPr>
              <a:r>
                <a:rPr lang="en-US" dirty="0"/>
                <a:t>83</a:t>
              </a:r>
            </a:p>
            <a:p>
              <a:pPr algn="r">
                <a:spcBef>
                  <a:spcPts val="200"/>
                </a:spcBef>
              </a:pPr>
              <a:r>
                <a:rPr lang="en-US" dirty="0"/>
                <a:t>94</a:t>
              </a:r>
            </a:p>
            <a:p>
              <a:pPr algn="r">
                <a:spcBef>
                  <a:spcPts val="200"/>
                </a:spcBef>
              </a:pPr>
              <a:r>
                <a:rPr lang="en-US" dirty="0"/>
                <a:t>170</a:t>
              </a:r>
            </a:p>
            <a:p>
              <a:pPr algn="r">
                <a:spcBef>
                  <a:spcPts val="200"/>
                </a:spcBef>
              </a:pPr>
              <a:r>
                <a:rPr lang="en-US" dirty="0"/>
                <a:t>179</a:t>
              </a:r>
            </a:p>
            <a:p>
              <a:pPr algn="r">
                <a:spcBef>
                  <a:spcPts val="200"/>
                </a:spcBef>
              </a:pPr>
              <a:r>
                <a:rPr lang="en-US" dirty="0"/>
                <a:t>216</a:t>
              </a:r>
            </a:p>
            <a:p>
              <a:pPr algn="r">
                <a:spcBef>
                  <a:spcPts val="200"/>
                </a:spcBef>
              </a:pPr>
              <a:r>
                <a:rPr lang="en-US" dirty="0"/>
                <a:t>227</a:t>
              </a:r>
            </a:p>
            <a:p>
              <a:pPr algn="r">
                <a:spcBef>
                  <a:spcPts val="200"/>
                </a:spcBef>
              </a:pPr>
              <a:r>
                <a:rPr lang="en-US" dirty="0"/>
                <a:t>400</a:t>
              </a:r>
            </a:p>
            <a:p>
              <a:pPr algn="r">
                <a:spcBef>
                  <a:spcPts val="200"/>
                </a:spcBef>
              </a:pPr>
              <a:r>
                <a:rPr lang="en-US" dirty="0"/>
                <a:t>417</a:t>
              </a:r>
            </a:p>
            <a:p>
              <a:pPr algn="r">
                <a:spcBef>
                  <a:spcPts val="200"/>
                </a:spcBef>
              </a:pPr>
              <a:r>
                <a:rPr lang="en-US" dirty="0"/>
                <a:t>422</a:t>
              </a:r>
            </a:p>
            <a:p>
              <a:pPr algn="r">
                <a:spcBef>
                  <a:spcPts val="200"/>
                </a:spcBef>
              </a:pPr>
              <a:r>
                <a:rPr lang="en-US" dirty="0"/>
                <a:t>516</a:t>
              </a:r>
            </a:p>
            <a:p>
              <a:pPr algn="r">
                <a:spcBef>
                  <a:spcPts val="200"/>
                </a:spcBef>
              </a:pPr>
              <a:r>
                <a:rPr lang="en-US" dirty="0"/>
                <a:t>795</a:t>
              </a:r>
            </a:p>
            <a:p>
              <a:pPr algn="r">
                <a:spcBef>
                  <a:spcPts val="200"/>
                </a:spcBef>
              </a:pPr>
              <a:r>
                <a:rPr lang="en-US" dirty="0"/>
                <a:t>826</a:t>
              </a:r>
            </a:p>
            <a:p>
              <a:pPr algn="r">
                <a:spcBef>
                  <a:spcPts val="200"/>
                </a:spcBef>
              </a:pPr>
              <a:r>
                <a:rPr lang="en-US" dirty="0"/>
                <a:t>828</a:t>
              </a:r>
            </a:p>
            <a:p>
              <a:pPr algn="r">
                <a:spcBef>
                  <a:spcPts val="200"/>
                </a:spcBef>
              </a:pPr>
              <a:r>
                <a:rPr lang="en-US" dirty="0"/>
                <a:t>957</a:t>
              </a:r>
            </a:p>
          </p:txBody>
        </p:sp>
        <p:sp>
          <p:nvSpPr>
            <p:cNvPr id="9" name="TextBox 8">
              <a:extLst>
                <a:ext uri="{FF2B5EF4-FFF2-40B4-BE49-F238E27FC236}">
                  <a16:creationId xmlns:a16="http://schemas.microsoft.com/office/drawing/2014/main" id="{EFAACD35-3FA8-4FC1-9A46-9B04EF536F4D}"/>
                </a:ext>
              </a:extLst>
            </p:cNvPr>
            <p:cNvSpPr txBox="1"/>
            <p:nvPr/>
          </p:nvSpPr>
          <p:spPr>
            <a:xfrm>
              <a:off x="6856502" y="3634629"/>
              <a:ext cx="814552" cy="2333972"/>
            </a:xfrm>
            <a:prstGeom prst="rect">
              <a:avLst/>
            </a:prstGeom>
            <a:noFill/>
          </p:spPr>
          <p:txBody>
            <a:bodyPr wrap="square" rtlCol="0">
              <a:spAutoFit/>
            </a:bodyPr>
            <a:lstStyle/>
            <a:p>
              <a:pPr algn="r"/>
              <a:r>
                <a:rPr lang="en-US" dirty="0">
                  <a:solidFill>
                    <a:srgbClr val="0070C0"/>
                  </a:solidFill>
                </a:rPr>
                <a:t>fox</a:t>
              </a:r>
            </a:p>
            <a:p>
              <a:pPr algn="r"/>
              <a:r>
                <a:rPr lang="en-US" dirty="0"/>
                <a:t>284</a:t>
              </a:r>
            </a:p>
            <a:p>
              <a:pPr algn="r"/>
              <a:r>
                <a:rPr lang="en-US" dirty="0"/>
                <a:t>423</a:t>
              </a:r>
            </a:p>
            <a:p>
              <a:pPr algn="r">
                <a:spcBef>
                  <a:spcPts val="200"/>
                </a:spcBef>
              </a:pPr>
              <a:r>
                <a:rPr lang="en-US" dirty="0"/>
                <a:t>580</a:t>
              </a:r>
            </a:p>
            <a:p>
              <a:pPr algn="r"/>
              <a:r>
                <a:rPr lang="en-US" dirty="0"/>
                <a:t>612</a:t>
              </a:r>
            </a:p>
            <a:p>
              <a:pPr algn="r"/>
              <a:r>
                <a:rPr lang="en-US" dirty="0"/>
                <a:t>796</a:t>
              </a:r>
            </a:p>
            <a:p>
              <a:pPr algn="r"/>
              <a:r>
                <a:rPr lang="en-US" dirty="0"/>
                <a:t>912</a:t>
              </a:r>
            </a:p>
            <a:p>
              <a:pPr algn="r"/>
              <a:r>
                <a:rPr lang="en-US" dirty="0"/>
                <a:t>958</a:t>
              </a:r>
            </a:p>
          </p:txBody>
        </p:sp>
        <p:sp>
          <p:nvSpPr>
            <p:cNvPr id="10" name="Rectangle: Rounded Corners 9">
              <a:extLst>
                <a:ext uri="{FF2B5EF4-FFF2-40B4-BE49-F238E27FC236}">
                  <a16:creationId xmlns:a16="http://schemas.microsoft.com/office/drawing/2014/main" id="{D77460E3-0F60-49A5-AC20-F63F9E51CA35}"/>
                </a:ext>
              </a:extLst>
            </p:cNvPr>
            <p:cNvSpPr/>
            <p:nvPr/>
          </p:nvSpPr>
          <p:spPr>
            <a:xfrm>
              <a:off x="5439746" y="5087739"/>
              <a:ext cx="2313993" cy="32898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58726107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7D4BDB12-81C1-4FDA-9C31-34B8B6518F45}"/>
              </a:ext>
            </a:extLst>
          </p:cNvPr>
          <p:cNvGrpSpPr/>
          <p:nvPr/>
        </p:nvGrpSpPr>
        <p:grpSpPr>
          <a:xfrm>
            <a:off x="1035698" y="1750956"/>
            <a:ext cx="2425315" cy="4606389"/>
            <a:chOff x="1035698" y="1750956"/>
            <a:chExt cx="2425315" cy="4606389"/>
          </a:xfrm>
        </p:grpSpPr>
        <p:sp>
          <p:nvSpPr>
            <p:cNvPr id="2" name="TextBox 1">
              <a:extLst>
                <a:ext uri="{FF2B5EF4-FFF2-40B4-BE49-F238E27FC236}">
                  <a16:creationId xmlns:a16="http://schemas.microsoft.com/office/drawing/2014/main" id="{790FCB19-B138-4A03-8A43-067855F8BD24}"/>
                </a:ext>
              </a:extLst>
            </p:cNvPr>
            <p:cNvSpPr txBox="1"/>
            <p:nvPr/>
          </p:nvSpPr>
          <p:spPr>
            <a:xfrm>
              <a:off x="1035698" y="2936594"/>
              <a:ext cx="709448" cy="3395801"/>
            </a:xfrm>
            <a:prstGeom prst="rect">
              <a:avLst/>
            </a:prstGeom>
            <a:noFill/>
          </p:spPr>
          <p:txBody>
            <a:bodyPr wrap="square" rtlCol="0">
              <a:spAutoFit/>
            </a:bodyPr>
            <a:lstStyle/>
            <a:p>
              <a:pPr algn="r">
                <a:spcBef>
                  <a:spcPts val="200"/>
                </a:spcBef>
              </a:pPr>
              <a:r>
                <a:rPr lang="en-US" dirty="0">
                  <a:solidFill>
                    <a:srgbClr val="0070C0"/>
                  </a:solidFill>
                </a:rPr>
                <a:t>quick</a:t>
              </a:r>
            </a:p>
            <a:p>
              <a:pPr algn="r">
                <a:spcBef>
                  <a:spcPts val="200"/>
                </a:spcBef>
              </a:pPr>
              <a:r>
                <a:rPr lang="en-US" dirty="0"/>
                <a:t>62</a:t>
              </a:r>
            </a:p>
            <a:p>
              <a:pPr algn="r">
                <a:spcBef>
                  <a:spcPts val="200"/>
                </a:spcBef>
              </a:pPr>
              <a:r>
                <a:rPr lang="en-US" dirty="0"/>
                <a:t>69</a:t>
              </a:r>
            </a:p>
            <a:p>
              <a:pPr algn="r">
                <a:spcBef>
                  <a:spcPts val="200"/>
                </a:spcBef>
              </a:pPr>
              <a:r>
                <a:rPr lang="en-US" dirty="0"/>
                <a:t>84</a:t>
              </a:r>
            </a:p>
            <a:p>
              <a:pPr algn="r">
                <a:spcBef>
                  <a:spcPts val="200"/>
                </a:spcBef>
              </a:pPr>
              <a:r>
                <a:rPr lang="en-US" dirty="0"/>
                <a:t>311</a:t>
              </a:r>
            </a:p>
            <a:p>
              <a:pPr algn="r">
                <a:spcBef>
                  <a:spcPts val="200"/>
                </a:spcBef>
              </a:pPr>
              <a:r>
                <a:rPr lang="en-US" dirty="0"/>
                <a:t>421</a:t>
              </a:r>
            </a:p>
            <a:p>
              <a:pPr algn="r">
                <a:spcBef>
                  <a:spcPts val="200"/>
                </a:spcBef>
              </a:pPr>
              <a:r>
                <a:rPr lang="en-US" dirty="0"/>
                <a:t>430</a:t>
              </a:r>
            </a:p>
            <a:p>
              <a:pPr algn="r">
                <a:spcBef>
                  <a:spcPts val="200"/>
                </a:spcBef>
              </a:pPr>
              <a:r>
                <a:rPr lang="en-US" dirty="0"/>
                <a:t>559</a:t>
              </a:r>
            </a:p>
            <a:p>
              <a:pPr algn="r">
                <a:spcBef>
                  <a:spcPts val="200"/>
                </a:spcBef>
              </a:pPr>
              <a:r>
                <a:rPr lang="en-US" dirty="0"/>
                <a:t>619</a:t>
              </a:r>
            </a:p>
            <a:p>
              <a:pPr algn="r">
                <a:spcBef>
                  <a:spcPts val="200"/>
                </a:spcBef>
              </a:pPr>
              <a:r>
                <a:rPr lang="en-US" dirty="0"/>
                <a:t>794</a:t>
              </a:r>
            </a:p>
            <a:p>
              <a:pPr algn="r">
                <a:spcBef>
                  <a:spcPts val="200"/>
                </a:spcBef>
              </a:pPr>
              <a:r>
                <a:rPr lang="en-US" dirty="0"/>
                <a:t>952</a:t>
              </a:r>
            </a:p>
          </p:txBody>
        </p:sp>
        <p:sp>
          <p:nvSpPr>
            <p:cNvPr id="3" name="TextBox 2">
              <a:extLst>
                <a:ext uri="{FF2B5EF4-FFF2-40B4-BE49-F238E27FC236}">
                  <a16:creationId xmlns:a16="http://schemas.microsoft.com/office/drawing/2014/main" id="{47D7491E-D492-4B3D-BF79-0EDA49D2C470}"/>
                </a:ext>
              </a:extLst>
            </p:cNvPr>
            <p:cNvSpPr txBox="1"/>
            <p:nvPr/>
          </p:nvSpPr>
          <p:spPr>
            <a:xfrm>
              <a:off x="1745146" y="1750956"/>
              <a:ext cx="814552" cy="4606389"/>
            </a:xfrm>
            <a:prstGeom prst="rect">
              <a:avLst/>
            </a:prstGeom>
            <a:noFill/>
          </p:spPr>
          <p:txBody>
            <a:bodyPr wrap="square" rtlCol="0">
              <a:spAutoFit/>
            </a:bodyPr>
            <a:lstStyle/>
            <a:p>
              <a:pPr algn="r">
                <a:spcBef>
                  <a:spcPts val="200"/>
                </a:spcBef>
              </a:pPr>
              <a:r>
                <a:rPr lang="en-US" dirty="0">
                  <a:solidFill>
                    <a:srgbClr val="0070C0"/>
                  </a:solidFill>
                </a:rPr>
                <a:t>brown</a:t>
              </a:r>
            </a:p>
            <a:p>
              <a:pPr algn="r">
                <a:spcBef>
                  <a:spcPts val="200"/>
                </a:spcBef>
              </a:pPr>
              <a:r>
                <a:rPr lang="en-US" dirty="0"/>
                <a:t>83</a:t>
              </a:r>
            </a:p>
            <a:p>
              <a:pPr algn="r">
                <a:spcBef>
                  <a:spcPts val="200"/>
                </a:spcBef>
              </a:pPr>
              <a:r>
                <a:rPr lang="en-US" dirty="0"/>
                <a:t>94</a:t>
              </a:r>
            </a:p>
            <a:p>
              <a:pPr algn="r">
                <a:spcBef>
                  <a:spcPts val="200"/>
                </a:spcBef>
              </a:pPr>
              <a:r>
                <a:rPr lang="en-US" dirty="0"/>
                <a:t>170</a:t>
              </a:r>
            </a:p>
            <a:p>
              <a:pPr algn="r">
                <a:spcBef>
                  <a:spcPts val="200"/>
                </a:spcBef>
              </a:pPr>
              <a:r>
                <a:rPr lang="en-US" dirty="0"/>
                <a:t>179</a:t>
              </a:r>
            </a:p>
            <a:p>
              <a:pPr algn="r">
                <a:spcBef>
                  <a:spcPts val="200"/>
                </a:spcBef>
              </a:pPr>
              <a:r>
                <a:rPr lang="en-US" dirty="0"/>
                <a:t>216</a:t>
              </a:r>
            </a:p>
            <a:p>
              <a:pPr algn="r">
                <a:spcBef>
                  <a:spcPts val="200"/>
                </a:spcBef>
              </a:pPr>
              <a:r>
                <a:rPr lang="en-US" dirty="0"/>
                <a:t>227</a:t>
              </a:r>
            </a:p>
            <a:p>
              <a:pPr algn="r">
                <a:spcBef>
                  <a:spcPts val="200"/>
                </a:spcBef>
              </a:pPr>
              <a:r>
                <a:rPr lang="en-US" dirty="0"/>
                <a:t>400</a:t>
              </a:r>
            </a:p>
            <a:p>
              <a:pPr algn="r">
                <a:spcBef>
                  <a:spcPts val="200"/>
                </a:spcBef>
              </a:pPr>
              <a:r>
                <a:rPr lang="en-US" dirty="0"/>
                <a:t>417</a:t>
              </a:r>
            </a:p>
            <a:p>
              <a:pPr algn="r">
                <a:spcBef>
                  <a:spcPts val="200"/>
                </a:spcBef>
              </a:pPr>
              <a:r>
                <a:rPr lang="en-US" dirty="0"/>
                <a:t>422</a:t>
              </a:r>
            </a:p>
            <a:p>
              <a:pPr algn="r">
                <a:spcBef>
                  <a:spcPts val="200"/>
                </a:spcBef>
              </a:pPr>
              <a:r>
                <a:rPr lang="en-US" dirty="0"/>
                <a:t>516</a:t>
              </a:r>
            </a:p>
            <a:p>
              <a:pPr algn="r">
                <a:spcBef>
                  <a:spcPts val="200"/>
                </a:spcBef>
              </a:pPr>
              <a:r>
                <a:rPr lang="en-US" dirty="0"/>
                <a:t>795</a:t>
              </a:r>
            </a:p>
            <a:p>
              <a:pPr algn="r">
                <a:spcBef>
                  <a:spcPts val="200"/>
                </a:spcBef>
              </a:pPr>
              <a:r>
                <a:rPr lang="en-US" dirty="0"/>
                <a:t>826</a:t>
              </a:r>
            </a:p>
            <a:p>
              <a:pPr algn="r">
                <a:spcBef>
                  <a:spcPts val="200"/>
                </a:spcBef>
              </a:pPr>
              <a:r>
                <a:rPr lang="en-US" dirty="0"/>
                <a:t>828</a:t>
              </a:r>
            </a:p>
            <a:p>
              <a:pPr algn="r">
                <a:spcBef>
                  <a:spcPts val="200"/>
                </a:spcBef>
              </a:pPr>
              <a:r>
                <a:rPr lang="en-US" dirty="0"/>
                <a:t>957</a:t>
              </a:r>
            </a:p>
          </p:txBody>
        </p:sp>
        <p:sp>
          <p:nvSpPr>
            <p:cNvPr id="4" name="TextBox 3">
              <a:extLst>
                <a:ext uri="{FF2B5EF4-FFF2-40B4-BE49-F238E27FC236}">
                  <a16:creationId xmlns:a16="http://schemas.microsoft.com/office/drawing/2014/main" id="{F055930B-84ED-4123-B8E1-19421554717A}"/>
                </a:ext>
              </a:extLst>
            </p:cNvPr>
            <p:cNvSpPr txBox="1"/>
            <p:nvPr/>
          </p:nvSpPr>
          <p:spPr>
            <a:xfrm>
              <a:off x="2559698" y="3908794"/>
              <a:ext cx="814552" cy="2333972"/>
            </a:xfrm>
            <a:prstGeom prst="rect">
              <a:avLst/>
            </a:prstGeom>
            <a:noFill/>
          </p:spPr>
          <p:txBody>
            <a:bodyPr wrap="square" rtlCol="0">
              <a:spAutoFit/>
            </a:bodyPr>
            <a:lstStyle/>
            <a:p>
              <a:pPr algn="r"/>
              <a:r>
                <a:rPr lang="en-US" dirty="0">
                  <a:solidFill>
                    <a:srgbClr val="0070C0"/>
                  </a:solidFill>
                </a:rPr>
                <a:t>fox</a:t>
              </a:r>
            </a:p>
            <a:p>
              <a:pPr algn="r"/>
              <a:r>
                <a:rPr lang="en-US" dirty="0"/>
                <a:t>284</a:t>
              </a:r>
            </a:p>
            <a:p>
              <a:pPr algn="r"/>
              <a:r>
                <a:rPr lang="en-US" dirty="0"/>
                <a:t>423</a:t>
              </a:r>
            </a:p>
            <a:p>
              <a:pPr algn="r">
                <a:spcBef>
                  <a:spcPts val="200"/>
                </a:spcBef>
              </a:pPr>
              <a:r>
                <a:rPr lang="en-US" dirty="0"/>
                <a:t>580</a:t>
              </a:r>
            </a:p>
            <a:p>
              <a:pPr algn="r"/>
              <a:r>
                <a:rPr lang="en-US" dirty="0"/>
                <a:t>612</a:t>
              </a:r>
            </a:p>
            <a:p>
              <a:pPr algn="r"/>
              <a:r>
                <a:rPr lang="en-US" dirty="0"/>
                <a:t>796</a:t>
              </a:r>
            </a:p>
            <a:p>
              <a:pPr algn="r"/>
              <a:r>
                <a:rPr lang="en-US" dirty="0"/>
                <a:t>912</a:t>
              </a:r>
            </a:p>
            <a:p>
              <a:pPr algn="r"/>
              <a:r>
                <a:rPr lang="en-US" dirty="0"/>
                <a:t>958</a:t>
              </a:r>
            </a:p>
          </p:txBody>
        </p:sp>
        <p:sp>
          <p:nvSpPr>
            <p:cNvPr id="5" name="Rectangle: Rounded Corners 4">
              <a:extLst>
                <a:ext uri="{FF2B5EF4-FFF2-40B4-BE49-F238E27FC236}">
                  <a16:creationId xmlns:a16="http://schemas.microsoft.com/office/drawing/2014/main" id="{FF974A05-9EFE-4FA0-BE58-4B1C160CA878}"/>
                </a:ext>
              </a:extLst>
            </p:cNvPr>
            <p:cNvSpPr/>
            <p:nvPr/>
          </p:nvSpPr>
          <p:spPr>
            <a:xfrm>
              <a:off x="1147020" y="4456834"/>
              <a:ext cx="2313993" cy="32898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TextBox 5">
            <a:extLst>
              <a:ext uri="{FF2B5EF4-FFF2-40B4-BE49-F238E27FC236}">
                <a16:creationId xmlns:a16="http://schemas.microsoft.com/office/drawing/2014/main" id="{B80CE794-3879-4798-8A38-66EC4257935D}"/>
              </a:ext>
            </a:extLst>
          </p:cNvPr>
          <p:cNvSpPr txBox="1"/>
          <p:nvPr/>
        </p:nvSpPr>
        <p:spPr>
          <a:xfrm>
            <a:off x="494522" y="200355"/>
            <a:ext cx="7408506" cy="1200329"/>
          </a:xfrm>
          <a:prstGeom prst="rect">
            <a:avLst/>
          </a:prstGeom>
          <a:noFill/>
        </p:spPr>
        <p:txBody>
          <a:bodyPr wrap="square" rtlCol="0">
            <a:spAutoFit/>
          </a:bodyPr>
          <a:lstStyle/>
          <a:p>
            <a:r>
              <a:rPr lang="en-US" dirty="0"/>
              <a:t>Example phrase query "quick brown fox".</a:t>
            </a:r>
          </a:p>
          <a:p>
            <a:endParaRPr lang="en-US" dirty="0"/>
          </a:p>
          <a:p>
            <a:r>
              <a:rPr lang="en-US" dirty="0"/>
              <a:t>A suggested first step in ranking is to flatten the query, pulling out all the individual ISRs and seeking them to the beginning of the document.</a:t>
            </a:r>
          </a:p>
        </p:txBody>
      </p:sp>
      <p:grpSp>
        <p:nvGrpSpPr>
          <p:cNvPr id="16" name="Group 15">
            <a:extLst>
              <a:ext uri="{FF2B5EF4-FFF2-40B4-BE49-F238E27FC236}">
                <a16:creationId xmlns:a16="http://schemas.microsoft.com/office/drawing/2014/main" id="{1C325F86-E7C0-4AEF-9CCF-CEFDB6917D60}"/>
              </a:ext>
            </a:extLst>
          </p:cNvPr>
          <p:cNvGrpSpPr/>
          <p:nvPr/>
        </p:nvGrpSpPr>
        <p:grpSpPr>
          <a:xfrm>
            <a:off x="5332502" y="1750956"/>
            <a:ext cx="2338552" cy="4606389"/>
            <a:chOff x="5332502" y="1750956"/>
            <a:chExt cx="2338552" cy="4606389"/>
          </a:xfrm>
        </p:grpSpPr>
        <p:sp>
          <p:nvSpPr>
            <p:cNvPr id="7" name="TextBox 6">
              <a:extLst>
                <a:ext uri="{FF2B5EF4-FFF2-40B4-BE49-F238E27FC236}">
                  <a16:creationId xmlns:a16="http://schemas.microsoft.com/office/drawing/2014/main" id="{C8741B8A-D0D5-47C1-BDBC-B3882C4A8253}"/>
                </a:ext>
              </a:extLst>
            </p:cNvPr>
            <p:cNvSpPr txBox="1"/>
            <p:nvPr/>
          </p:nvSpPr>
          <p:spPr>
            <a:xfrm>
              <a:off x="5332502" y="1750956"/>
              <a:ext cx="709448" cy="3395801"/>
            </a:xfrm>
            <a:prstGeom prst="rect">
              <a:avLst/>
            </a:prstGeom>
            <a:noFill/>
          </p:spPr>
          <p:txBody>
            <a:bodyPr wrap="square" rtlCol="0">
              <a:spAutoFit/>
            </a:bodyPr>
            <a:lstStyle/>
            <a:p>
              <a:pPr algn="r">
                <a:spcBef>
                  <a:spcPts val="200"/>
                </a:spcBef>
              </a:pPr>
              <a:r>
                <a:rPr lang="en-US" dirty="0">
                  <a:solidFill>
                    <a:srgbClr val="0070C0"/>
                  </a:solidFill>
                </a:rPr>
                <a:t>quick</a:t>
              </a:r>
            </a:p>
            <a:p>
              <a:pPr algn="r">
                <a:spcBef>
                  <a:spcPts val="200"/>
                </a:spcBef>
              </a:pPr>
              <a:r>
                <a:rPr lang="en-US" dirty="0"/>
                <a:t>62</a:t>
              </a:r>
            </a:p>
            <a:p>
              <a:pPr algn="r">
                <a:spcBef>
                  <a:spcPts val="200"/>
                </a:spcBef>
              </a:pPr>
              <a:r>
                <a:rPr lang="en-US" dirty="0"/>
                <a:t>69</a:t>
              </a:r>
            </a:p>
            <a:p>
              <a:pPr algn="r">
                <a:spcBef>
                  <a:spcPts val="200"/>
                </a:spcBef>
              </a:pPr>
              <a:r>
                <a:rPr lang="en-US" dirty="0"/>
                <a:t>84</a:t>
              </a:r>
            </a:p>
            <a:p>
              <a:pPr algn="r">
                <a:spcBef>
                  <a:spcPts val="200"/>
                </a:spcBef>
              </a:pPr>
              <a:r>
                <a:rPr lang="en-US" dirty="0"/>
                <a:t>311</a:t>
              </a:r>
            </a:p>
            <a:p>
              <a:pPr algn="r">
                <a:spcBef>
                  <a:spcPts val="200"/>
                </a:spcBef>
              </a:pPr>
              <a:r>
                <a:rPr lang="en-US" dirty="0"/>
                <a:t>421</a:t>
              </a:r>
            </a:p>
            <a:p>
              <a:pPr algn="r">
                <a:spcBef>
                  <a:spcPts val="200"/>
                </a:spcBef>
              </a:pPr>
              <a:r>
                <a:rPr lang="en-US" dirty="0"/>
                <a:t>430</a:t>
              </a:r>
            </a:p>
            <a:p>
              <a:pPr algn="r">
                <a:spcBef>
                  <a:spcPts val="200"/>
                </a:spcBef>
              </a:pPr>
              <a:r>
                <a:rPr lang="en-US" dirty="0"/>
                <a:t>559</a:t>
              </a:r>
            </a:p>
            <a:p>
              <a:pPr algn="r">
                <a:spcBef>
                  <a:spcPts val="200"/>
                </a:spcBef>
              </a:pPr>
              <a:r>
                <a:rPr lang="en-US" dirty="0"/>
                <a:t>619</a:t>
              </a:r>
            </a:p>
            <a:p>
              <a:pPr algn="r">
                <a:spcBef>
                  <a:spcPts val="200"/>
                </a:spcBef>
              </a:pPr>
              <a:r>
                <a:rPr lang="en-US" dirty="0"/>
                <a:t>794</a:t>
              </a:r>
            </a:p>
            <a:p>
              <a:pPr algn="r">
                <a:spcBef>
                  <a:spcPts val="200"/>
                </a:spcBef>
              </a:pPr>
              <a:r>
                <a:rPr lang="en-US" dirty="0"/>
                <a:t>952</a:t>
              </a:r>
            </a:p>
          </p:txBody>
        </p:sp>
        <p:sp>
          <p:nvSpPr>
            <p:cNvPr id="8" name="TextBox 7">
              <a:extLst>
                <a:ext uri="{FF2B5EF4-FFF2-40B4-BE49-F238E27FC236}">
                  <a16:creationId xmlns:a16="http://schemas.microsoft.com/office/drawing/2014/main" id="{75718E03-2FD3-4313-BDAA-292731AB5538}"/>
                </a:ext>
              </a:extLst>
            </p:cNvPr>
            <p:cNvSpPr txBox="1"/>
            <p:nvPr/>
          </p:nvSpPr>
          <p:spPr>
            <a:xfrm>
              <a:off x="6041950" y="1750956"/>
              <a:ext cx="814552" cy="4606389"/>
            </a:xfrm>
            <a:prstGeom prst="rect">
              <a:avLst/>
            </a:prstGeom>
            <a:noFill/>
          </p:spPr>
          <p:txBody>
            <a:bodyPr wrap="square" rtlCol="0">
              <a:spAutoFit/>
            </a:bodyPr>
            <a:lstStyle/>
            <a:p>
              <a:pPr algn="r">
                <a:spcBef>
                  <a:spcPts val="200"/>
                </a:spcBef>
              </a:pPr>
              <a:r>
                <a:rPr lang="en-US" dirty="0">
                  <a:solidFill>
                    <a:srgbClr val="0070C0"/>
                  </a:solidFill>
                </a:rPr>
                <a:t>brown</a:t>
              </a:r>
            </a:p>
            <a:p>
              <a:pPr algn="r">
                <a:spcBef>
                  <a:spcPts val="200"/>
                </a:spcBef>
              </a:pPr>
              <a:r>
                <a:rPr lang="en-US" dirty="0"/>
                <a:t>83</a:t>
              </a:r>
            </a:p>
            <a:p>
              <a:pPr algn="r">
                <a:spcBef>
                  <a:spcPts val="200"/>
                </a:spcBef>
              </a:pPr>
              <a:r>
                <a:rPr lang="en-US" dirty="0"/>
                <a:t>94</a:t>
              </a:r>
            </a:p>
            <a:p>
              <a:pPr algn="r">
                <a:spcBef>
                  <a:spcPts val="200"/>
                </a:spcBef>
              </a:pPr>
              <a:r>
                <a:rPr lang="en-US" dirty="0"/>
                <a:t>170</a:t>
              </a:r>
            </a:p>
            <a:p>
              <a:pPr algn="r">
                <a:spcBef>
                  <a:spcPts val="200"/>
                </a:spcBef>
              </a:pPr>
              <a:r>
                <a:rPr lang="en-US" dirty="0"/>
                <a:t>179</a:t>
              </a:r>
            </a:p>
            <a:p>
              <a:pPr algn="r">
                <a:spcBef>
                  <a:spcPts val="200"/>
                </a:spcBef>
              </a:pPr>
              <a:r>
                <a:rPr lang="en-US" dirty="0"/>
                <a:t>216</a:t>
              </a:r>
            </a:p>
            <a:p>
              <a:pPr algn="r">
                <a:spcBef>
                  <a:spcPts val="200"/>
                </a:spcBef>
              </a:pPr>
              <a:r>
                <a:rPr lang="en-US" dirty="0"/>
                <a:t>227</a:t>
              </a:r>
            </a:p>
            <a:p>
              <a:pPr algn="r">
                <a:spcBef>
                  <a:spcPts val="200"/>
                </a:spcBef>
              </a:pPr>
              <a:r>
                <a:rPr lang="en-US" dirty="0"/>
                <a:t>400</a:t>
              </a:r>
            </a:p>
            <a:p>
              <a:pPr algn="r">
                <a:spcBef>
                  <a:spcPts val="200"/>
                </a:spcBef>
              </a:pPr>
              <a:r>
                <a:rPr lang="en-US" dirty="0"/>
                <a:t>417</a:t>
              </a:r>
            </a:p>
            <a:p>
              <a:pPr algn="r">
                <a:spcBef>
                  <a:spcPts val="200"/>
                </a:spcBef>
              </a:pPr>
              <a:r>
                <a:rPr lang="en-US" dirty="0"/>
                <a:t>422</a:t>
              </a:r>
            </a:p>
            <a:p>
              <a:pPr algn="r">
                <a:spcBef>
                  <a:spcPts val="200"/>
                </a:spcBef>
              </a:pPr>
              <a:r>
                <a:rPr lang="en-US" dirty="0"/>
                <a:t>516</a:t>
              </a:r>
            </a:p>
            <a:p>
              <a:pPr algn="r">
                <a:spcBef>
                  <a:spcPts val="200"/>
                </a:spcBef>
              </a:pPr>
              <a:r>
                <a:rPr lang="en-US" dirty="0"/>
                <a:t>795</a:t>
              </a:r>
            </a:p>
            <a:p>
              <a:pPr algn="r">
                <a:spcBef>
                  <a:spcPts val="200"/>
                </a:spcBef>
              </a:pPr>
              <a:r>
                <a:rPr lang="en-US" dirty="0"/>
                <a:t>826</a:t>
              </a:r>
            </a:p>
            <a:p>
              <a:pPr algn="r">
                <a:spcBef>
                  <a:spcPts val="200"/>
                </a:spcBef>
              </a:pPr>
              <a:r>
                <a:rPr lang="en-US" dirty="0"/>
                <a:t>828</a:t>
              </a:r>
            </a:p>
            <a:p>
              <a:pPr algn="r">
                <a:spcBef>
                  <a:spcPts val="200"/>
                </a:spcBef>
              </a:pPr>
              <a:r>
                <a:rPr lang="en-US" dirty="0"/>
                <a:t>957</a:t>
              </a:r>
            </a:p>
          </p:txBody>
        </p:sp>
        <p:sp>
          <p:nvSpPr>
            <p:cNvPr id="9" name="TextBox 8">
              <a:extLst>
                <a:ext uri="{FF2B5EF4-FFF2-40B4-BE49-F238E27FC236}">
                  <a16:creationId xmlns:a16="http://schemas.microsoft.com/office/drawing/2014/main" id="{EFAACD35-3FA8-4FC1-9A46-9B04EF536F4D}"/>
                </a:ext>
              </a:extLst>
            </p:cNvPr>
            <p:cNvSpPr txBox="1"/>
            <p:nvPr/>
          </p:nvSpPr>
          <p:spPr>
            <a:xfrm>
              <a:off x="6856502" y="1750956"/>
              <a:ext cx="814552" cy="2333972"/>
            </a:xfrm>
            <a:prstGeom prst="rect">
              <a:avLst/>
            </a:prstGeom>
            <a:noFill/>
          </p:spPr>
          <p:txBody>
            <a:bodyPr wrap="square" rtlCol="0">
              <a:spAutoFit/>
            </a:bodyPr>
            <a:lstStyle/>
            <a:p>
              <a:pPr algn="r"/>
              <a:r>
                <a:rPr lang="en-US" dirty="0">
                  <a:solidFill>
                    <a:srgbClr val="0070C0"/>
                  </a:solidFill>
                </a:rPr>
                <a:t>fox</a:t>
              </a:r>
            </a:p>
            <a:p>
              <a:pPr algn="r"/>
              <a:r>
                <a:rPr lang="en-US" dirty="0"/>
                <a:t>284</a:t>
              </a:r>
            </a:p>
            <a:p>
              <a:pPr algn="r"/>
              <a:r>
                <a:rPr lang="en-US" dirty="0"/>
                <a:t>423</a:t>
              </a:r>
            </a:p>
            <a:p>
              <a:pPr algn="r">
                <a:spcBef>
                  <a:spcPts val="200"/>
                </a:spcBef>
              </a:pPr>
              <a:r>
                <a:rPr lang="en-US" dirty="0"/>
                <a:t>580</a:t>
              </a:r>
            </a:p>
            <a:p>
              <a:pPr algn="r"/>
              <a:r>
                <a:rPr lang="en-US" dirty="0"/>
                <a:t>612</a:t>
              </a:r>
            </a:p>
            <a:p>
              <a:pPr algn="r"/>
              <a:r>
                <a:rPr lang="en-US" dirty="0"/>
                <a:t>796</a:t>
              </a:r>
            </a:p>
            <a:p>
              <a:pPr algn="r"/>
              <a:r>
                <a:rPr lang="en-US" dirty="0"/>
                <a:t>912</a:t>
              </a:r>
            </a:p>
            <a:p>
              <a:pPr algn="r"/>
              <a:r>
                <a:rPr lang="en-US" dirty="0"/>
                <a:t>958</a:t>
              </a:r>
            </a:p>
          </p:txBody>
        </p:sp>
        <p:grpSp>
          <p:nvGrpSpPr>
            <p:cNvPr id="13" name="Group 12">
              <a:extLst>
                <a:ext uri="{FF2B5EF4-FFF2-40B4-BE49-F238E27FC236}">
                  <a16:creationId xmlns:a16="http://schemas.microsoft.com/office/drawing/2014/main" id="{B6FAFD50-0F34-4385-B059-ABDCC11B92B7}"/>
                </a:ext>
              </a:extLst>
            </p:cNvPr>
            <p:cNvGrpSpPr/>
            <p:nvPr/>
          </p:nvGrpSpPr>
          <p:grpSpPr>
            <a:xfrm>
              <a:off x="5511602" y="2073951"/>
              <a:ext cx="2155487" cy="328984"/>
              <a:chOff x="5511602" y="2073951"/>
              <a:chExt cx="2155487" cy="328984"/>
            </a:xfrm>
          </p:grpSpPr>
          <p:sp>
            <p:nvSpPr>
              <p:cNvPr id="10" name="Rectangle: Rounded Corners 9">
                <a:extLst>
                  <a:ext uri="{FF2B5EF4-FFF2-40B4-BE49-F238E27FC236}">
                    <a16:creationId xmlns:a16="http://schemas.microsoft.com/office/drawing/2014/main" id="{D77460E3-0F60-49A5-AC20-F63F9E51CA35}"/>
                  </a:ext>
                </a:extLst>
              </p:cNvPr>
              <p:cNvSpPr/>
              <p:nvPr/>
            </p:nvSpPr>
            <p:spPr>
              <a:xfrm>
                <a:off x="6322189" y="2073951"/>
                <a:ext cx="530348" cy="32898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Rounded Corners 10">
                <a:extLst>
                  <a:ext uri="{FF2B5EF4-FFF2-40B4-BE49-F238E27FC236}">
                    <a16:creationId xmlns:a16="http://schemas.microsoft.com/office/drawing/2014/main" id="{C6B991F2-9913-43BA-BECA-6A7C1445E44D}"/>
                  </a:ext>
                </a:extLst>
              </p:cNvPr>
              <p:cNvSpPr/>
              <p:nvPr/>
            </p:nvSpPr>
            <p:spPr>
              <a:xfrm>
                <a:off x="5511602" y="2073951"/>
                <a:ext cx="530348" cy="32898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Rounded Corners 11">
                <a:extLst>
                  <a:ext uri="{FF2B5EF4-FFF2-40B4-BE49-F238E27FC236}">
                    <a16:creationId xmlns:a16="http://schemas.microsoft.com/office/drawing/2014/main" id="{3987E374-1BAF-4CED-997B-2FC187D544A1}"/>
                  </a:ext>
                </a:extLst>
              </p:cNvPr>
              <p:cNvSpPr/>
              <p:nvPr/>
            </p:nvSpPr>
            <p:spPr>
              <a:xfrm>
                <a:off x="7136741" y="2073951"/>
                <a:ext cx="530348" cy="32898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Tree>
    <p:extLst>
      <p:ext uri="{BB962C8B-B14F-4D97-AF65-F5344CB8AC3E}">
        <p14:creationId xmlns:p14="http://schemas.microsoft.com/office/powerpoint/2010/main" val="210403294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80CE794-3879-4798-8A38-66EC4257935D}"/>
              </a:ext>
            </a:extLst>
          </p:cNvPr>
          <p:cNvSpPr txBox="1"/>
          <p:nvPr/>
        </p:nvSpPr>
        <p:spPr>
          <a:xfrm>
            <a:off x="494522" y="200355"/>
            <a:ext cx="7408506" cy="1200329"/>
          </a:xfrm>
          <a:prstGeom prst="rect">
            <a:avLst/>
          </a:prstGeom>
          <a:noFill/>
        </p:spPr>
        <p:txBody>
          <a:bodyPr wrap="square" rtlCol="0">
            <a:spAutoFit/>
          </a:bodyPr>
          <a:lstStyle/>
          <a:p>
            <a:r>
              <a:rPr lang="en-US" dirty="0"/>
              <a:t>Example phrase query "quick brown fox".</a:t>
            </a:r>
          </a:p>
          <a:p>
            <a:endParaRPr lang="en-US" dirty="0"/>
          </a:p>
          <a:p>
            <a:r>
              <a:rPr lang="en-US" dirty="0"/>
              <a:t>From there, you can move the ISRs any way you like to extract data as long as they only go forward.</a:t>
            </a:r>
          </a:p>
        </p:txBody>
      </p:sp>
      <p:grpSp>
        <p:nvGrpSpPr>
          <p:cNvPr id="16" name="Group 15">
            <a:extLst>
              <a:ext uri="{FF2B5EF4-FFF2-40B4-BE49-F238E27FC236}">
                <a16:creationId xmlns:a16="http://schemas.microsoft.com/office/drawing/2014/main" id="{1C325F86-E7C0-4AEF-9CCF-CEFDB6917D60}"/>
              </a:ext>
            </a:extLst>
          </p:cNvPr>
          <p:cNvGrpSpPr/>
          <p:nvPr/>
        </p:nvGrpSpPr>
        <p:grpSpPr>
          <a:xfrm>
            <a:off x="5332502" y="1750956"/>
            <a:ext cx="2338552" cy="4606389"/>
            <a:chOff x="5332502" y="1750956"/>
            <a:chExt cx="2338552" cy="4606389"/>
          </a:xfrm>
        </p:grpSpPr>
        <p:sp>
          <p:nvSpPr>
            <p:cNvPr id="7" name="TextBox 6">
              <a:extLst>
                <a:ext uri="{FF2B5EF4-FFF2-40B4-BE49-F238E27FC236}">
                  <a16:creationId xmlns:a16="http://schemas.microsoft.com/office/drawing/2014/main" id="{C8741B8A-D0D5-47C1-BDBC-B3882C4A8253}"/>
                </a:ext>
              </a:extLst>
            </p:cNvPr>
            <p:cNvSpPr txBox="1"/>
            <p:nvPr/>
          </p:nvSpPr>
          <p:spPr>
            <a:xfrm>
              <a:off x="5332502" y="1750956"/>
              <a:ext cx="709448" cy="3395801"/>
            </a:xfrm>
            <a:prstGeom prst="rect">
              <a:avLst/>
            </a:prstGeom>
            <a:noFill/>
          </p:spPr>
          <p:txBody>
            <a:bodyPr wrap="square" rtlCol="0">
              <a:spAutoFit/>
            </a:bodyPr>
            <a:lstStyle/>
            <a:p>
              <a:pPr algn="r">
                <a:spcBef>
                  <a:spcPts val="200"/>
                </a:spcBef>
              </a:pPr>
              <a:r>
                <a:rPr lang="en-US" dirty="0">
                  <a:solidFill>
                    <a:srgbClr val="0070C0"/>
                  </a:solidFill>
                </a:rPr>
                <a:t>quick</a:t>
              </a:r>
            </a:p>
            <a:p>
              <a:pPr algn="r">
                <a:spcBef>
                  <a:spcPts val="200"/>
                </a:spcBef>
              </a:pPr>
              <a:r>
                <a:rPr lang="en-US" dirty="0"/>
                <a:t>62</a:t>
              </a:r>
            </a:p>
            <a:p>
              <a:pPr algn="r">
                <a:spcBef>
                  <a:spcPts val="200"/>
                </a:spcBef>
              </a:pPr>
              <a:r>
                <a:rPr lang="en-US" dirty="0"/>
                <a:t>69</a:t>
              </a:r>
            </a:p>
            <a:p>
              <a:pPr algn="r">
                <a:spcBef>
                  <a:spcPts val="200"/>
                </a:spcBef>
              </a:pPr>
              <a:r>
                <a:rPr lang="en-US" dirty="0"/>
                <a:t>84</a:t>
              </a:r>
            </a:p>
            <a:p>
              <a:pPr algn="r">
                <a:spcBef>
                  <a:spcPts val="200"/>
                </a:spcBef>
              </a:pPr>
              <a:r>
                <a:rPr lang="en-US" dirty="0"/>
                <a:t>311</a:t>
              </a:r>
            </a:p>
            <a:p>
              <a:pPr algn="r">
                <a:spcBef>
                  <a:spcPts val="200"/>
                </a:spcBef>
              </a:pPr>
              <a:r>
                <a:rPr lang="en-US" dirty="0"/>
                <a:t>421</a:t>
              </a:r>
            </a:p>
            <a:p>
              <a:pPr algn="r">
                <a:spcBef>
                  <a:spcPts val="200"/>
                </a:spcBef>
              </a:pPr>
              <a:r>
                <a:rPr lang="en-US" dirty="0"/>
                <a:t>430</a:t>
              </a:r>
            </a:p>
            <a:p>
              <a:pPr algn="r">
                <a:spcBef>
                  <a:spcPts val="200"/>
                </a:spcBef>
              </a:pPr>
              <a:r>
                <a:rPr lang="en-US" dirty="0"/>
                <a:t>559</a:t>
              </a:r>
            </a:p>
            <a:p>
              <a:pPr algn="r">
                <a:spcBef>
                  <a:spcPts val="200"/>
                </a:spcBef>
              </a:pPr>
              <a:r>
                <a:rPr lang="en-US" dirty="0"/>
                <a:t>619</a:t>
              </a:r>
            </a:p>
            <a:p>
              <a:pPr algn="r">
                <a:spcBef>
                  <a:spcPts val="200"/>
                </a:spcBef>
              </a:pPr>
              <a:r>
                <a:rPr lang="en-US" dirty="0"/>
                <a:t>794</a:t>
              </a:r>
            </a:p>
            <a:p>
              <a:pPr algn="r">
                <a:spcBef>
                  <a:spcPts val="200"/>
                </a:spcBef>
              </a:pPr>
              <a:r>
                <a:rPr lang="en-US" dirty="0"/>
                <a:t>952</a:t>
              </a:r>
            </a:p>
          </p:txBody>
        </p:sp>
        <p:sp>
          <p:nvSpPr>
            <p:cNvPr id="8" name="TextBox 7">
              <a:extLst>
                <a:ext uri="{FF2B5EF4-FFF2-40B4-BE49-F238E27FC236}">
                  <a16:creationId xmlns:a16="http://schemas.microsoft.com/office/drawing/2014/main" id="{75718E03-2FD3-4313-BDAA-292731AB5538}"/>
                </a:ext>
              </a:extLst>
            </p:cNvPr>
            <p:cNvSpPr txBox="1"/>
            <p:nvPr/>
          </p:nvSpPr>
          <p:spPr>
            <a:xfrm>
              <a:off x="6041950" y="1750956"/>
              <a:ext cx="814552" cy="4606389"/>
            </a:xfrm>
            <a:prstGeom prst="rect">
              <a:avLst/>
            </a:prstGeom>
            <a:noFill/>
          </p:spPr>
          <p:txBody>
            <a:bodyPr wrap="square" rtlCol="0">
              <a:spAutoFit/>
            </a:bodyPr>
            <a:lstStyle/>
            <a:p>
              <a:pPr algn="r">
                <a:spcBef>
                  <a:spcPts val="200"/>
                </a:spcBef>
              </a:pPr>
              <a:r>
                <a:rPr lang="en-US" dirty="0">
                  <a:solidFill>
                    <a:srgbClr val="0070C0"/>
                  </a:solidFill>
                </a:rPr>
                <a:t>brown</a:t>
              </a:r>
            </a:p>
            <a:p>
              <a:pPr algn="r">
                <a:spcBef>
                  <a:spcPts val="200"/>
                </a:spcBef>
              </a:pPr>
              <a:r>
                <a:rPr lang="en-US" dirty="0"/>
                <a:t>83</a:t>
              </a:r>
            </a:p>
            <a:p>
              <a:pPr algn="r">
                <a:spcBef>
                  <a:spcPts val="200"/>
                </a:spcBef>
              </a:pPr>
              <a:r>
                <a:rPr lang="en-US" dirty="0"/>
                <a:t>94</a:t>
              </a:r>
            </a:p>
            <a:p>
              <a:pPr algn="r">
                <a:spcBef>
                  <a:spcPts val="200"/>
                </a:spcBef>
              </a:pPr>
              <a:r>
                <a:rPr lang="en-US" dirty="0"/>
                <a:t>170</a:t>
              </a:r>
            </a:p>
            <a:p>
              <a:pPr algn="r">
                <a:spcBef>
                  <a:spcPts val="200"/>
                </a:spcBef>
              </a:pPr>
              <a:r>
                <a:rPr lang="en-US" dirty="0"/>
                <a:t>179</a:t>
              </a:r>
            </a:p>
            <a:p>
              <a:pPr algn="r">
                <a:spcBef>
                  <a:spcPts val="200"/>
                </a:spcBef>
              </a:pPr>
              <a:r>
                <a:rPr lang="en-US" dirty="0"/>
                <a:t>216</a:t>
              </a:r>
            </a:p>
            <a:p>
              <a:pPr algn="r">
                <a:spcBef>
                  <a:spcPts val="200"/>
                </a:spcBef>
              </a:pPr>
              <a:r>
                <a:rPr lang="en-US" dirty="0"/>
                <a:t>227</a:t>
              </a:r>
            </a:p>
            <a:p>
              <a:pPr algn="r">
                <a:spcBef>
                  <a:spcPts val="200"/>
                </a:spcBef>
              </a:pPr>
              <a:r>
                <a:rPr lang="en-US" dirty="0"/>
                <a:t>400</a:t>
              </a:r>
            </a:p>
            <a:p>
              <a:pPr algn="r">
                <a:spcBef>
                  <a:spcPts val="200"/>
                </a:spcBef>
              </a:pPr>
              <a:r>
                <a:rPr lang="en-US" dirty="0"/>
                <a:t>417</a:t>
              </a:r>
            </a:p>
            <a:p>
              <a:pPr algn="r">
                <a:spcBef>
                  <a:spcPts val="200"/>
                </a:spcBef>
              </a:pPr>
              <a:r>
                <a:rPr lang="en-US" dirty="0"/>
                <a:t>422</a:t>
              </a:r>
            </a:p>
            <a:p>
              <a:pPr algn="r">
                <a:spcBef>
                  <a:spcPts val="200"/>
                </a:spcBef>
              </a:pPr>
              <a:r>
                <a:rPr lang="en-US" dirty="0"/>
                <a:t>516</a:t>
              </a:r>
            </a:p>
            <a:p>
              <a:pPr algn="r">
                <a:spcBef>
                  <a:spcPts val="200"/>
                </a:spcBef>
              </a:pPr>
              <a:r>
                <a:rPr lang="en-US" dirty="0"/>
                <a:t>795</a:t>
              </a:r>
            </a:p>
            <a:p>
              <a:pPr algn="r">
                <a:spcBef>
                  <a:spcPts val="200"/>
                </a:spcBef>
              </a:pPr>
              <a:r>
                <a:rPr lang="en-US" dirty="0"/>
                <a:t>826</a:t>
              </a:r>
            </a:p>
            <a:p>
              <a:pPr algn="r">
                <a:spcBef>
                  <a:spcPts val="200"/>
                </a:spcBef>
              </a:pPr>
              <a:r>
                <a:rPr lang="en-US" dirty="0"/>
                <a:t>828</a:t>
              </a:r>
            </a:p>
            <a:p>
              <a:pPr algn="r">
                <a:spcBef>
                  <a:spcPts val="200"/>
                </a:spcBef>
              </a:pPr>
              <a:r>
                <a:rPr lang="en-US" dirty="0"/>
                <a:t>957</a:t>
              </a:r>
            </a:p>
          </p:txBody>
        </p:sp>
        <p:sp>
          <p:nvSpPr>
            <p:cNvPr id="9" name="TextBox 8">
              <a:extLst>
                <a:ext uri="{FF2B5EF4-FFF2-40B4-BE49-F238E27FC236}">
                  <a16:creationId xmlns:a16="http://schemas.microsoft.com/office/drawing/2014/main" id="{EFAACD35-3FA8-4FC1-9A46-9B04EF536F4D}"/>
                </a:ext>
              </a:extLst>
            </p:cNvPr>
            <p:cNvSpPr txBox="1"/>
            <p:nvPr/>
          </p:nvSpPr>
          <p:spPr>
            <a:xfrm>
              <a:off x="6856502" y="1750956"/>
              <a:ext cx="814552" cy="2333972"/>
            </a:xfrm>
            <a:prstGeom prst="rect">
              <a:avLst/>
            </a:prstGeom>
            <a:noFill/>
          </p:spPr>
          <p:txBody>
            <a:bodyPr wrap="square" rtlCol="0">
              <a:spAutoFit/>
            </a:bodyPr>
            <a:lstStyle/>
            <a:p>
              <a:pPr algn="r"/>
              <a:r>
                <a:rPr lang="en-US" dirty="0">
                  <a:solidFill>
                    <a:srgbClr val="0070C0"/>
                  </a:solidFill>
                </a:rPr>
                <a:t>fox</a:t>
              </a:r>
            </a:p>
            <a:p>
              <a:pPr algn="r"/>
              <a:r>
                <a:rPr lang="en-US" dirty="0"/>
                <a:t>284</a:t>
              </a:r>
            </a:p>
            <a:p>
              <a:pPr algn="r"/>
              <a:r>
                <a:rPr lang="en-US" dirty="0"/>
                <a:t>423</a:t>
              </a:r>
            </a:p>
            <a:p>
              <a:pPr algn="r">
                <a:spcBef>
                  <a:spcPts val="200"/>
                </a:spcBef>
              </a:pPr>
              <a:r>
                <a:rPr lang="en-US" dirty="0"/>
                <a:t>580</a:t>
              </a:r>
            </a:p>
            <a:p>
              <a:pPr algn="r"/>
              <a:r>
                <a:rPr lang="en-US" dirty="0"/>
                <a:t>612</a:t>
              </a:r>
            </a:p>
            <a:p>
              <a:pPr algn="r"/>
              <a:r>
                <a:rPr lang="en-US" dirty="0"/>
                <a:t>796</a:t>
              </a:r>
            </a:p>
            <a:p>
              <a:pPr algn="r"/>
              <a:r>
                <a:rPr lang="en-US" dirty="0"/>
                <a:t>912</a:t>
              </a:r>
            </a:p>
            <a:p>
              <a:pPr algn="r"/>
              <a:r>
                <a:rPr lang="en-US" dirty="0"/>
                <a:t>958</a:t>
              </a:r>
            </a:p>
          </p:txBody>
        </p:sp>
        <p:grpSp>
          <p:nvGrpSpPr>
            <p:cNvPr id="13" name="Group 12">
              <a:extLst>
                <a:ext uri="{FF2B5EF4-FFF2-40B4-BE49-F238E27FC236}">
                  <a16:creationId xmlns:a16="http://schemas.microsoft.com/office/drawing/2014/main" id="{B6FAFD50-0F34-4385-B059-ABDCC11B92B7}"/>
                </a:ext>
              </a:extLst>
            </p:cNvPr>
            <p:cNvGrpSpPr/>
            <p:nvPr/>
          </p:nvGrpSpPr>
          <p:grpSpPr>
            <a:xfrm>
              <a:off x="5511602" y="2073951"/>
              <a:ext cx="2155487" cy="328984"/>
              <a:chOff x="5511602" y="2073951"/>
              <a:chExt cx="2155487" cy="328984"/>
            </a:xfrm>
          </p:grpSpPr>
          <p:sp>
            <p:nvSpPr>
              <p:cNvPr id="10" name="Rectangle: Rounded Corners 9">
                <a:extLst>
                  <a:ext uri="{FF2B5EF4-FFF2-40B4-BE49-F238E27FC236}">
                    <a16:creationId xmlns:a16="http://schemas.microsoft.com/office/drawing/2014/main" id="{D77460E3-0F60-49A5-AC20-F63F9E51CA35}"/>
                  </a:ext>
                </a:extLst>
              </p:cNvPr>
              <p:cNvSpPr/>
              <p:nvPr/>
            </p:nvSpPr>
            <p:spPr>
              <a:xfrm>
                <a:off x="6322189" y="2073951"/>
                <a:ext cx="530348" cy="32898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Rounded Corners 10">
                <a:extLst>
                  <a:ext uri="{FF2B5EF4-FFF2-40B4-BE49-F238E27FC236}">
                    <a16:creationId xmlns:a16="http://schemas.microsoft.com/office/drawing/2014/main" id="{C6B991F2-9913-43BA-BECA-6A7C1445E44D}"/>
                  </a:ext>
                </a:extLst>
              </p:cNvPr>
              <p:cNvSpPr/>
              <p:nvPr/>
            </p:nvSpPr>
            <p:spPr>
              <a:xfrm>
                <a:off x="5511602" y="2073951"/>
                <a:ext cx="530348" cy="32898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Rounded Corners 11">
                <a:extLst>
                  <a:ext uri="{FF2B5EF4-FFF2-40B4-BE49-F238E27FC236}">
                    <a16:creationId xmlns:a16="http://schemas.microsoft.com/office/drawing/2014/main" id="{3987E374-1BAF-4CED-997B-2FC187D544A1}"/>
                  </a:ext>
                </a:extLst>
              </p:cNvPr>
              <p:cNvSpPr/>
              <p:nvPr/>
            </p:nvSpPr>
            <p:spPr>
              <a:xfrm>
                <a:off x="7136741" y="2073951"/>
                <a:ext cx="530348" cy="32898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7" name="TextBox 16">
            <a:extLst>
              <a:ext uri="{FF2B5EF4-FFF2-40B4-BE49-F238E27FC236}">
                <a16:creationId xmlns:a16="http://schemas.microsoft.com/office/drawing/2014/main" id="{6D23C66C-F2A7-40CF-87B0-6841AAED0F92}"/>
              </a:ext>
            </a:extLst>
          </p:cNvPr>
          <p:cNvSpPr txBox="1"/>
          <p:nvPr/>
        </p:nvSpPr>
        <p:spPr>
          <a:xfrm>
            <a:off x="494522" y="1750956"/>
            <a:ext cx="4380459" cy="2585323"/>
          </a:xfrm>
          <a:prstGeom prst="rect">
            <a:avLst/>
          </a:prstGeom>
          <a:noFill/>
        </p:spPr>
        <p:txBody>
          <a:bodyPr wrap="square" rtlCol="0">
            <a:spAutoFit/>
          </a:bodyPr>
          <a:lstStyle/>
          <a:p>
            <a:r>
              <a:rPr lang="en-US" dirty="0"/>
              <a:t>Word counts:</a:t>
            </a:r>
          </a:p>
          <a:p>
            <a:pPr>
              <a:tabLst>
                <a:tab pos="1828800" algn="dec"/>
              </a:tabLst>
            </a:pPr>
            <a:r>
              <a:rPr lang="en-US" dirty="0"/>
              <a:t>quick	10</a:t>
            </a:r>
          </a:p>
          <a:p>
            <a:pPr>
              <a:tabLst>
                <a:tab pos="1828800" algn="dec"/>
              </a:tabLst>
            </a:pPr>
            <a:r>
              <a:rPr lang="en-US" dirty="0"/>
              <a:t>brown	14</a:t>
            </a:r>
          </a:p>
          <a:p>
            <a:pPr>
              <a:tabLst>
                <a:tab pos="1828800" algn="dec"/>
              </a:tabLst>
            </a:pPr>
            <a:r>
              <a:rPr lang="en-US" dirty="0"/>
              <a:t>fox	7</a:t>
            </a:r>
          </a:p>
          <a:p>
            <a:pPr>
              <a:tabLst>
                <a:tab pos="1828800" algn="dec"/>
              </a:tabLst>
            </a:pPr>
            <a:endParaRPr lang="en-US" dirty="0"/>
          </a:p>
          <a:p>
            <a:pPr>
              <a:tabLst>
                <a:tab pos="1828800" algn="dec"/>
              </a:tabLst>
            </a:pPr>
            <a:r>
              <a:rPr lang="en-US" dirty="0"/>
              <a:t>Two possible strategies:</a:t>
            </a:r>
          </a:p>
          <a:p>
            <a:pPr marL="342900" indent="-342900">
              <a:buAutoNum type="arabicPeriod"/>
              <a:tabLst>
                <a:tab pos="1828800" algn="dec"/>
              </a:tabLst>
            </a:pPr>
            <a:r>
              <a:rPr lang="en-US" dirty="0"/>
              <a:t>Simply count the words.</a:t>
            </a:r>
          </a:p>
          <a:p>
            <a:pPr marL="342900" indent="-342900">
              <a:buAutoNum type="arabicPeriod"/>
              <a:tabLst>
                <a:tab pos="1828800" algn="dec"/>
              </a:tabLst>
            </a:pPr>
            <a:r>
              <a:rPr lang="en-US" dirty="0"/>
              <a:t>Look for places where the words occur together in interesting ways.</a:t>
            </a:r>
          </a:p>
        </p:txBody>
      </p:sp>
    </p:spTree>
    <p:extLst>
      <p:ext uri="{BB962C8B-B14F-4D97-AF65-F5344CB8AC3E}">
        <p14:creationId xmlns:p14="http://schemas.microsoft.com/office/powerpoint/2010/main" val="41234082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D5802369-C309-4031-8B2D-FEBF762B93A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4521" y="1412859"/>
            <a:ext cx="4023429" cy="5206791"/>
          </a:xfrm>
          <a:prstGeom prst="rect">
            <a:avLst/>
          </a:prstGeom>
        </p:spPr>
      </p:pic>
      <p:sp>
        <p:nvSpPr>
          <p:cNvPr id="6" name="TextBox 5">
            <a:extLst>
              <a:ext uri="{FF2B5EF4-FFF2-40B4-BE49-F238E27FC236}">
                <a16:creationId xmlns:a16="http://schemas.microsoft.com/office/drawing/2014/main" id="{B80CE794-3879-4798-8A38-66EC4257935D}"/>
              </a:ext>
            </a:extLst>
          </p:cNvPr>
          <p:cNvSpPr txBox="1"/>
          <p:nvPr/>
        </p:nvSpPr>
        <p:spPr>
          <a:xfrm>
            <a:off x="494522" y="200355"/>
            <a:ext cx="7408506" cy="369332"/>
          </a:xfrm>
          <a:prstGeom prst="rect">
            <a:avLst/>
          </a:prstGeom>
          <a:noFill/>
        </p:spPr>
        <p:txBody>
          <a:bodyPr wrap="square" rtlCol="0">
            <a:spAutoFit/>
          </a:bodyPr>
          <a:lstStyle/>
          <a:p>
            <a:r>
              <a:rPr lang="en-US" dirty="0"/>
              <a:t>Example phrase query "quick brown fox".</a:t>
            </a:r>
          </a:p>
        </p:txBody>
      </p:sp>
      <p:grpSp>
        <p:nvGrpSpPr>
          <p:cNvPr id="16" name="Group 15">
            <a:extLst>
              <a:ext uri="{FF2B5EF4-FFF2-40B4-BE49-F238E27FC236}">
                <a16:creationId xmlns:a16="http://schemas.microsoft.com/office/drawing/2014/main" id="{1C325F86-E7C0-4AEF-9CCF-CEFDB6917D60}"/>
              </a:ext>
            </a:extLst>
          </p:cNvPr>
          <p:cNvGrpSpPr/>
          <p:nvPr/>
        </p:nvGrpSpPr>
        <p:grpSpPr>
          <a:xfrm>
            <a:off x="5332502" y="1750956"/>
            <a:ext cx="2338552" cy="4606389"/>
            <a:chOff x="5332502" y="1750956"/>
            <a:chExt cx="2338552" cy="4606389"/>
          </a:xfrm>
        </p:grpSpPr>
        <p:sp>
          <p:nvSpPr>
            <p:cNvPr id="7" name="TextBox 6">
              <a:extLst>
                <a:ext uri="{FF2B5EF4-FFF2-40B4-BE49-F238E27FC236}">
                  <a16:creationId xmlns:a16="http://schemas.microsoft.com/office/drawing/2014/main" id="{C8741B8A-D0D5-47C1-BDBC-B3882C4A8253}"/>
                </a:ext>
              </a:extLst>
            </p:cNvPr>
            <p:cNvSpPr txBox="1"/>
            <p:nvPr/>
          </p:nvSpPr>
          <p:spPr>
            <a:xfrm>
              <a:off x="5332502" y="1750956"/>
              <a:ext cx="709448" cy="3395801"/>
            </a:xfrm>
            <a:prstGeom prst="rect">
              <a:avLst/>
            </a:prstGeom>
            <a:noFill/>
          </p:spPr>
          <p:txBody>
            <a:bodyPr wrap="square" rtlCol="0">
              <a:spAutoFit/>
            </a:bodyPr>
            <a:lstStyle/>
            <a:p>
              <a:pPr algn="r">
                <a:spcBef>
                  <a:spcPts val="200"/>
                </a:spcBef>
              </a:pPr>
              <a:r>
                <a:rPr lang="en-US" dirty="0">
                  <a:solidFill>
                    <a:srgbClr val="0070C0"/>
                  </a:solidFill>
                </a:rPr>
                <a:t>quick</a:t>
              </a:r>
            </a:p>
            <a:p>
              <a:pPr algn="r">
                <a:spcBef>
                  <a:spcPts val="200"/>
                </a:spcBef>
              </a:pPr>
              <a:r>
                <a:rPr lang="en-US" dirty="0"/>
                <a:t>62</a:t>
              </a:r>
            </a:p>
            <a:p>
              <a:pPr algn="r">
                <a:spcBef>
                  <a:spcPts val="200"/>
                </a:spcBef>
              </a:pPr>
              <a:r>
                <a:rPr lang="en-US" dirty="0"/>
                <a:t>69</a:t>
              </a:r>
            </a:p>
            <a:p>
              <a:pPr algn="r">
                <a:spcBef>
                  <a:spcPts val="200"/>
                </a:spcBef>
              </a:pPr>
              <a:r>
                <a:rPr lang="en-US" dirty="0"/>
                <a:t>84</a:t>
              </a:r>
            </a:p>
            <a:p>
              <a:pPr algn="r">
                <a:spcBef>
                  <a:spcPts val="200"/>
                </a:spcBef>
              </a:pPr>
              <a:r>
                <a:rPr lang="en-US" dirty="0"/>
                <a:t>311</a:t>
              </a:r>
            </a:p>
            <a:p>
              <a:pPr algn="r">
                <a:spcBef>
                  <a:spcPts val="200"/>
                </a:spcBef>
              </a:pPr>
              <a:r>
                <a:rPr lang="en-US" dirty="0"/>
                <a:t>421</a:t>
              </a:r>
            </a:p>
            <a:p>
              <a:pPr algn="r">
                <a:spcBef>
                  <a:spcPts val="200"/>
                </a:spcBef>
              </a:pPr>
              <a:r>
                <a:rPr lang="en-US" dirty="0"/>
                <a:t>430</a:t>
              </a:r>
            </a:p>
            <a:p>
              <a:pPr algn="r">
                <a:spcBef>
                  <a:spcPts val="200"/>
                </a:spcBef>
              </a:pPr>
              <a:r>
                <a:rPr lang="en-US" dirty="0"/>
                <a:t>559</a:t>
              </a:r>
            </a:p>
            <a:p>
              <a:pPr algn="r">
                <a:spcBef>
                  <a:spcPts val="200"/>
                </a:spcBef>
              </a:pPr>
              <a:r>
                <a:rPr lang="en-US" dirty="0"/>
                <a:t>619</a:t>
              </a:r>
            </a:p>
            <a:p>
              <a:pPr algn="r">
                <a:spcBef>
                  <a:spcPts val="200"/>
                </a:spcBef>
              </a:pPr>
              <a:r>
                <a:rPr lang="en-US" dirty="0"/>
                <a:t>794</a:t>
              </a:r>
            </a:p>
            <a:p>
              <a:pPr algn="r">
                <a:spcBef>
                  <a:spcPts val="200"/>
                </a:spcBef>
              </a:pPr>
              <a:r>
                <a:rPr lang="en-US" dirty="0"/>
                <a:t>952</a:t>
              </a:r>
            </a:p>
          </p:txBody>
        </p:sp>
        <p:sp>
          <p:nvSpPr>
            <p:cNvPr id="8" name="TextBox 7">
              <a:extLst>
                <a:ext uri="{FF2B5EF4-FFF2-40B4-BE49-F238E27FC236}">
                  <a16:creationId xmlns:a16="http://schemas.microsoft.com/office/drawing/2014/main" id="{75718E03-2FD3-4313-BDAA-292731AB5538}"/>
                </a:ext>
              </a:extLst>
            </p:cNvPr>
            <p:cNvSpPr txBox="1"/>
            <p:nvPr/>
          </p:nvSpPr>
          <p:spPr>
            <a:xfrm>
              <a:off x="6041950" y="1750956"/>
              <a:ext cx="814552" cy="4606389"/>
            </a:xfrm>
            <a:prstGeom prst="rect">
              <a:avLst/>
            </a:prstGeom>
            <a:noFill/>
          </p:spPr>
          <p:txBody>
            <a:bodyPr wrap="square" rtlCol="0">
              <a:spAutoFit/>
            </a:bodyPr>
            <a:lstStyle/>
            <a:p>
              <a:pPr algn="r">
                <a:spcBef>
                  <a:spcPts val="200"/>
                </a:spcBef>
              </a:pPr>
              <a:r>
                <a:rPr lang="en-US" dirty="0">
                  <a:solidFill>
                    <a:srgbClr val="0070C0"/>
                  </a:solidFill>
                </a:rPr>
                <a:t>brown</a:t>
              </a:r>
            </a:p>
            <a:p>
              <a:pPr algn="r">
                <a:spcBef>
                  <a:spcPts val="200"/>
                </a:spcBef>
              </a:pPr>
              <a:r>
                <a:rPr lang="en-US" dirty="0"/>
                <a:t>83</a:t>
              </a:r>
            </a:p>
            <a:p>
              <a:pPr algn="r">
                <a:spcBef>
                  <a:spcPts val="200"/>
                </a:spcBef>
              </a:pPr>
              <a:r>
                <a:rPr lang="en-US" dirty="0"/>
                <a:t>94</a:t>
              </a:r>
            </a:p>
            <a:p>
              <a:pPr algn="r">
                <a:spcBef>
                  <a:spcPts val="200"/>
                </a:spcBef>
              </a:pPr>
              <a:r>
                <a:rPr lang="en-US" dirty="0"/>
                <a:t>170</a:t>
              </a:r>
            </a:p>
            <a:p>
              <a:pPr algn="r">
                <a:spcBef>
                  <a:spcPts val="200"/>
                </a:spcBef>
              </a:pPr>
              <a:r>
                <a:rPr lang="en-US" dirty="0"/>
                <a:t>179</a:t>
              </a:r>
            </a:p>
            <a:p>
              <a:pPr algn="r">
                <a:spcBef>
                  <a:spcPts val="200"/>
                </a:spcBef>
              </a:pPr>
              <a:r>
                <a:rPr lang="en-US" dirty="0"/>
                <a:t>216</a:t>
              </a:r>
            </a:p>
            <a:p>
              <a:pPr algn="r">
                <a:spcBef>
                  <a:spcPts val="200"/>
                </a:spcBef>
              </a:pPr>
              <a:r>
                <a:rPr lang="en-US" dirty="0"/>
                <a:t>227</a:t>
              </a:r>
            </a:p>
            <a:p>
              <a:pPr algn="r">
                <a:spcBef>
                  <a:spcPts val="200"/>
                </a:spcBef>
              </a:pPr>
              <a:r>
                <a:rPr lang="en-US" dirty="0"/>
                <a:t>400</a:t>
              </a:r>
            </a:p>
            <a:p>
              <a:pPr algn="r">
                <a:spcBef>
                  <a:spcPts val="200"/>
                </a:spcBef>
              </a:pPr>
              <a:r>
                <a:rPr lang="en-US" dirty="0"/>
                <a:t>417</a:t>
              </a:r>
            </a:p>
            <a:p>
              <a:pPr algn="r">
                <a:spcBef>
                  <a:spcPts val="200"/>
                </a:spcBef>
              </a:pPr>
              <a:r>
                <a:rPr lang="en-US" dirty="0"/>
                <a:t>422</a:t>
              </a:r>
            </a:p>
            <a:p>
              <a:pPr algn="r">
                <a:spcBef>
                  <a:spcPts val="200"/>
                </a:spcBef>
              </a:pPr>
              <a:r>
                <a:rPr lang="en-US" dirty="0"/>
                <a:t>516</a:t>
              </a:r>
            </a:p>
            <a:p>
              <a:pPr algn="r">
                <a:spcBef>
                  <a:spcPts val="200"/>
                </a:spcBef>
              </a:pPr>
              <a:r>
                <a:rPr lang="en-US" dirty="0"/>
                <a:t>795</a:t>
              </a:r>
            </a:p>
            <a:p>
              <a:pPr algn="r">
                <a:spcBef>
                  <a:spcPts val="200"/>
                </a:spcBef>
              </a:pPr>
              <a:r>
                <a:rPr lang="en-US" dirty="0"/>
                <a:t>826</a:t>
              </a:r>
            </a:p>
            <a:p>
              <a:pPr algn="r">
                <a:spcBef>
                  <a:spcPts val="200"/>
                </a:spcBef>
              </a:pPr>
              <a:r>
                <a:rPr lang="en-US" dirty="0"/>
                <a:t>828</a:t>
              </a:r>
            </a:p>
            <a:p>
              <a:pPr algn="r">
                <a:spcBef>
                  <a:spcPts val="200"/>
                </a:spcBef>
              </a:pPr>
              <a:r>
                <a:rPr lang="en-US" dirty="0"/>
                <a:t>957</a:t>
              </a:r>
            </a:p>
          </p:txBody>
        </p:sp>
        <p:sp>
          <p:nvSpPr>
            <p:cNvPr id="9" name="TextBox 8">
              <a:extLst>
                <a:ext uri="{FF2B5EF4-FFF2-40B4-BE49-F238E27FC236}">
                  <a16:creationId xmlns:a16="http://schemas.microsoft.com/office/drawing/2014/main" id="{EFAACD35-3FA8-4FC1-9A46-9B04EF536F4D}"/>
                </a:ext>
              </a:extLst>
            </p:cNvPr>
            <p:cNvSpPr txBox="1"/>
            <p:nvPr/>
          </p:nvSpPr>
          <p:spPr>
            <a:xfrm>
              <a:off x="6856502" y="1750956"/>
              <a:ext cx="814552" cy="2333972"/>
            </a:xfrm>
            <a:prstGeom prst="rect">
              <a:avLst/>
            </a:prstGeom>
            <a:noFill/>
          </p:spPr>
          <p:txBody>
            <a:bodyPr wrap="square" rtlCol="0">
              <a:spAutoFit/>
            </a:bodyPr>
            <a:lstStyle/>
            <a:p>
              <a:pPr algn="r"/>
              <a:r>
                <a:rPr lang="en-US" dirty="0">
                  <a:solidFill>
                    <a:srgbClr val="0070C0"/>
                  </a:solidFill>
                </a:rPr>
                <a:t>fox</a:t>
              </a:r>
            </a:p>
            <a:p>
              <a:pPr algn="r"/>
              <a:r>
                <a:rPr lang="en-US" dirty="0"/>
                <a:t>284</a:t>
              </a:r>
            </a:p>
            <a:p>
              <a:pPr algn="r"/>
              <a:r>
                <a:rPr lang="en-US" dirty="0"/>
                <a:t>423</a:t>
              </a:r>
            </a:p>
            <a:p>
              <a:pPr algn="r">
                <a:spcBef>
                  <a:spcPts val="200"/>
                </a:spcBef>
              </a:pPr>
              <a:r>
                <a:rPr lang="en-US" dirty="0"/>
                <a:t>580</a:t>
              </a:r>
            </a:p>
            <a:p>
              <a:pPr algn="r"/>
              <a:r>
                <a:rPr lang="en-US" dirty="0"/>
                <a:t>612</a:t>
              </a:r>
            </a:p>
            <a:p>
              <a:pPr algn="r"/>
              <a:r>
                <a:rPr lang="en-US" dirty="0"/>
                <a:t>796</a:t>
              </a:r>
            </a:p>
            <a:p>
              <a:pPr algn="r"/>
              <a:r>
                <a:rPr lang="en-US" dirty="0"/>
                <a:t>912</a:t>
              </a:r>
            </a:p>
            <a:p>
              <a:pPr algn="r"/>
              <a:r>
                <a:rPr lang="en-US" dirty="0"/>
                <a:t>958</a:t>
              </a:r>
            </a:p>
          </p:txBody>
        </p:sp>
        <p:grpSp>
          <p:nvGrpSpPr>
            <p:cNvPr id="13" name="Group 12">
              <a:extLst>
                <a:ext uri="{FF2B5EF4-FFF2-40B4-BE49-F238E27FC236}">
                  <a16:creationId xmlns:a16="http://schemas.microsoft.com/office/drawing/2014/main" id="{B6FAFD50-0F34-4385-B059-ABDCC11B92B7}"/>
                </a:ext>
              </a:extLst>
            </p:cNvPr>
            <p:cNvGrpSpPr/>
            <p:nvPr/>
          </p:nvGrpSpPr>
          <p:grpSpPr>
            <a:xfrm>
              <a:off x="5511602" y="2073951"/>
              <a:ext cx="2155487" cy="328984"/>
              <a:chOff x="5511602" y="2073951"/>
              <a:chExt cx="2155487" cy="328984"/>
            </a:xfrm>
          </p:grpSpPr>
          <p:sp>
            <p:nvSpPr>
              <p:cNvPr id="10" name="Rectangle: Rounded Corners 9">
                <a:extLst>
                  <a:ext uri="{FF2B5EF4-FFF2-40B4-BE49-F238E27FC236}">
                    <a16:creationId xmlns:a16="http://schemas.microsoft.com/office/drawing/2014/main" id="{D77460E3-0F60-49A5-AC20-F63F9E51CA35}"/>
                  </a:ext>
                </a:extLst>
              </p:cNvPr>
              <p:cNvSpPr/>
              <p:nvPr/>
            </p:nvSpPr>
            <p:spPr>
              <a:xfrm>
                <a:off x="6322189" y="2073951"/>
                <a:ext cx="530348" cy="32898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Rounded Corners 10">
                <a:extLst>
                  <a:ext uri="{FF2B5EF4-FFF2-40B4-BE49-F238E27FC236}">
                    <a16:creationId xmlns:a16="http://schemas.microsoft.com/office/drawing/2014/main" id="{C6B991F2-9913-43BA-BECA-6A7C1445E44D}"/>
                  </a:ext>
                </a:extLst>
              </p:cNvPr>
              <p:cNvSpPr/>
              <p:nvPr/>
            </p:nvSpPr>
            <p:spPr>
              <a:xfrm>
                <a:off x="5511602" y="2073951"/>
                <a:ext cx="530348" cy="32898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Rounded Corners 11">
                <a:extLst>
                  <a:ext uri="{FF2B5EF4-FFF2-40B4-BE49-F238E27FC236}">
                    <a16:creationId xmlns:a16="http://schemas.microsoft.com/office/drawing/2014/main" id="{3987E374-1BAF-4CED-997B-2FC187D544A1}"/>
                  </a:ext>
                </a:extLst>
              </p:cNvPr>
              <p:cNvSpPr/>
              <p:nvPr/>
            </p:nvSpPr>
            <p:spPr>
              <a:xfrm>
                <a:off x="7136741" y="2073951"/>
                <a:ext cx="530348" cy="32898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5" name="TextBox 14">
            <a:extLst>
              <a:ext uri="{FF2B5EF4-FFF2-40B4-BE49-F238E27FC236}">
                <a16:creationId xmlns:a16="http://schemas.microsoft.com/office/drawing/2014/main" id="{B681457D-9D0C-405F-B59C-F5C74CBCC0C8}"/>
              </a:ext>
            </a:extLst>
          </p:cNvPr>
          <p:cNvSpPr txBox="1"/>
          <p:nvPr/>
        </p:nvSpPr>
        <p:spPr>
          <a:xfrm>
            <a:off x="494522" y="846686"/>
            <a:ext cx="7408506" cy="369332"/>
          </a:xfrm>
          <a:prstGeom prst="rect">
            <a:avLst/>
          </a:prstGeom>
          <a:noFill/>
        </p:spPr>
        <p:txBody>
          <a:bodyPr wrap="square" rtlCol="0">
            <a:spAutoFit/>
          </a:bodyPr>
          <a:lstStyle/>
          <a:p>
            <a:r>
              <a:rPr lang="en-US" dirty="0"/>
              <a:t>I'm going to show you a simpler strategy I invented at Microsoft.</a:t>
            </a:r>
          </a:p>
        </p:txBody>
      </p:sp>
    </p:spTree>
    <p:extLst>
      <p:ext uri="{BB962C8B-B14F-4D97-AF65-F5344CB8AC3E}">
        <p14:creationId xmlns:p14="http://schemas.microsoft.com/office/powerpoint/2010/main" val="279122941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D5802369-C309-4031-8B2D-FEBF762B93A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5250" y="387839"/>
            <a:ext cx="4699976" cy="6082322"/>
          </a:xfrm>
          <a:prstGeom prst="rect">
            <a:avLst/>
          </a:prstGeom>
        </p:spPr>
      </p:pic>
      <p:sp>
        <p:nvSpPr>
          <p:cNvPr id="15" name="TextBox 14">
            <a:extLst>
              <a:ext uri="{FF2B5EF4-FFF2-40B4-BE49-F238E27FC236}">
                <a16:creationId xmlns:a16="http://schemas.microsoft.com/office/drawing/2014/main" id="{B681457D-9D0C-405F-B59C-F5C74CBCC0C8}"/>
              </a:ext>
            </a:extLst>
          </p:cNvPr>
          <p:cNvSpPr txBox="1"/>
          <p:nvPr/>
        </p:nvSpPr>
        <p:spPr>
          <a:xfrm>
            <a:off x="4945226" y="1228192"/>
            <a:ext cx="3704253" cy="2031325"/>
          </a:xfrm>
          <a:prstGeom prst="rect">
            <a:avLst/>
          </a:prstGeom>
          <a:noFill/>
        </p:spPr>
        <p:txBody>
          <a:bodyPr wrap="square" rtlCol="0">
            <a:spAutoFit/>
          </a:bodyPr>
          <a:lstStyle/>
          <a:p>
            <a:r>
              <a:rPr lang="en-US" dirty="0"/>
              <a:t>I was very concerned that my ranker would single-handedly blow us out of the water on perf and I wanted something really simple.</a:t>
            </a:r>
          </a:p>
          <a:p>
            <a:endParaRPr lang="en-US" dirty="0"/>
          </a:p>
          <a:p>
            <a:r>
              <a:rPr lang="en-US" dirty="0"/>
              <a:t>It was all integer math and done in a single pass over each page.</a:t>
            </a:r>
          </a:p>
        </p:txBody>
      </p:sp>
    </p:spTree>
    <p:extLst>
      <p:ext uri="{BB962C8B-B14F-4D97-AF65-F5344CB8AC3E}">
        <p14:creationId xmlns:p14="http://schemas.microsoft.com/office/powerpoint/2010/main" val="371388206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DED924F-125C-4E9C-9F6C-4C79B37F0B74}"/>
              </a:ext>
            </a:extLst>
          </p:cNvPr>
          <p:cNvSpPr txBox="1"/>
          <p:nvPr/>
        </p:nvSpPr>
        <p:spPr>
          <a:xfrm>
            <a:off x="867103" y="740978"/>
            <a:ext cx="6495393" cy="461665"/>
          </a:xfrm>
          <a:prstGeom prst="rect">
            <a:avLst/>
          </a:prstGeom>
          <a:noFill/>
        </p:spPr>
        <p:txBody>
          <a:bodyPr wrap="square" rtlCol="0">
            <a:spAutoFit/>
          </a:bodyPr>
          <a:lstStyle/>
          <a:p>
            <a:r>
              <a:rPr lang="en-US" sz="2400" dirty="0" err="1">
                <a:latin typeface="+mj-lt"/>
              </a:rPr>
              <a:t>AND'ing</a:t>
            </a:r>
            <a:r>
              <a:rPr lang="en-US" sz="2400" dirty="0">
                <a:latin typeface="+mj-lt"/>
              </a:rPr>
              <a:t> streams</a:t>
            </a:r>
          </a:p>
        </p:txBody>
      </p:sp>
      <p:sp>
        <p:nvSpPr>
          <p:cNvPr id="6" name="TextBox 5">
            <a:extLst>
              <a:ext uri="{FF2B5EF4-FFF2-40B4-BE49-F238E27FC236}">
                <a16:creationId xmlns:a16="http://schemas.microsoft.com/office/drawing/2014/main" id="{69D7E1C0-F8CA-4396-8AD5-8CCCA4F09A98}"/>
              </a:ext>
            </a:extLst>
          </p:cNvPr>
          <p:cNvSpPr txBox="1"/>
          <p:nvPr/>
        </p:nvSpPr>
        <p:spPr>
          <a:xfrm>
            <a:off x="867103" y="1860331"/>
            <a:ext cx="7859112" cy="2585323"/>
          </a:xfrm>
          <a:prstGeom prst="rect">
            <a:avLst/>
          </a:prstGeom>
          <a:noFill/>
        </p:spPr>
        <p:txBody>
          <a:bodyPr wrap="square" rtlCol="0">
            <a:spAutoFit/>
          </a:bodyPr>
          <a:lstStyle/>
          <a:p>
            <a:pPr>
              <a:tabLst>
                <a:tab pos="1371600" algn="l"/>
              </a:tabLst>
            </a:pPr>
            <a:r>
              <a:rPr lang="en-US" dirty="0"/>
              <a:t>quick	10   27   105                  513   518  520</a:t>
            </a:r>
          </a:p>
          <a:p>
            <a:pPr>
              <a:tabLst>
                <a:tab pos="1371600" algn="l"/>
              </a:tabLst>
            </a:pPr>
            <a:r>
              <a:rPr lang="en-US" dirty="0"/>
              <a:t>brown	28   50   62   70             514                              790</a:t>
            </a:r>
          </a:p>
          <a:p>
            <a:pPr>
              <a:tabLst>
                <a:tab pos="1371600" algn="l"/>
              </a:tabLst>
            </a:pPr>
            <a:r>
              <a:rPr lang="en-US" dirty="0"/>
              <a:t>fox	87   106                          515   550                                      1200</a:t>
            </a:r>
          </a:p>
          <a:p>
            <a:pPr>
              <a:tabLst>
                <a:tab pos="1371600" algn="l"/>
              </a:tabLst>
            </a:pPr>
            <a:r>
              <a:rPr lang="en-US" dirty="0"/>
              <a:t>#</a:t>
            </a:r>
            <a:r>
              <a:rPr lang="en-US" dirty="0" err="1"/>
              <a:t>DocEnd</a:t>
            </a:r>
            <a:r>
              <a:rPr lang="en-US" dirty="0"/>
              <a:t>	                              112                               570         1006               1704</a:t>
            </a:r>
          </a:p>
          <a:p>
            <a:pPr>
              <a:tabLst>
                <a:tab pos="1371600" algn="l"/>
              </a:tabLst>
            </a:pPr>
            <a:endParaRPr lang="en-US" dirty="0"/>
          </a:p>
          <a:p>
            <a:pPr marL="1371600" indent="-1371600">
              <a:tabLst>
                <a:tab pos="1371600" algn="l"/>
              </a:tabLst>
            </a:pPr>
            <a:r>
              <a:rPr lang="en-US" dirty="0"/>
              <a:t>quick fox	</a:t>
            </a:r>
            <a:r>
              <a:rPr lang="en-US" i="1" dirty="0">
                <a:solidFill>
                  <a:srgbClr val="C00000"/>
                </a:solidFill>
              </a:rPr>
              <a:t>How many possible combinations?  6</a:t>
            </a:r>
            <a:br>
              <a:rPr lang="en-US" i="1" dirty="0">
                <a:solidFill>
                  <a:srgbClr val="C00000"/>
                </a:solidFill>
              </a:rPr>
            </a:br>
            <a:r>
              <a:rPr lang="en-US" i="1" dirty="0">
                <a:solidFill>
                  <a:srgbClr val="C00000"/>
                </a:solidFill>
              </a:rPr>
              <a:t>Can you reach all of them in a single pass, all ISRs only moving forward?  No.</a:t>
            </a:r>
          </a:p>
          <a:p>
            <a:pPr>
              <a:tabLst>
                <a:tab pos="1371600" algn="l"/>
              </a:tabLst>
            </a:pPr>
            <a:endParaRPr lang="en-US" dirty="0"/>
          </a:p>
        </p:txBody>
      </p:sp>
      <p:sp>
        <p:nvSpPr>
          <p:cNvPr id="7" name="Rectangle: Rounded Corners 6">
            <a:extLst>
              <a:ext uri="{FF2B5EF4-FFF2-40B4-BE49-F238E27FC236}">
                <a16:creationId xmlns:a16="http://schemas.microsoft.com/office/drawing/2014/main" id="{7694D714-7206-4153-B0AD-9D39284C0052}"/>
              </a:ext>
            </a:extLst>
          </p:cNvPr>
          <p:cNvSpPr/>
          <p:nvPr/>
        </p:nvSpPr>
        <p:spPr>
          <a:xfrm>
            <a:off x="2230821" y="1915510"/>
            <a:ext cx="402020" cy="244366"/>
          </a:xfrm>
          <a:prstGeom prst="round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68452FBC-423F-4D1C-9328-0BC44FD557C3}"/>
              </a:ext>
            </a:extLst>
          </p:cNvPr>
          <p:cNvSpPr/>
          <p:nvPr/>
        </p:nvSpPr>
        <p:spPr>
          <a:xfrm>
            <a:off x="2671665" y="2469722"/>
            <a:ext cx="530237" cy="244366"/>
          </a:xfrm>
          <a:prstGeom prst="round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Rounded Corners 8">
            <a:extLst>
              <a:ext uri="{FF2B5EF4-FFF2-40B4-BE49-F238E27FC236}">
                <a16:creationId xmlns:a16="http://schemas.microsoft.com/office/drawing/2014/main" id="{7B338583-8C15-4142-8156-9F5DDFF71C58}"/>
              </a:ext>
            </a:extLst>
          </p:cNvPr>
          <p:cNvSpPr/>
          <p:nvPr/>
        </p:nvSpPr>
        <p:spPr>
          <a:xfrm>
            <a:off x="3055024" y="1908746"/>
            <a:ext cx="530237" cy="251129"/>
          </a:xfrm>
          <a:prstGeom prst="round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Rounded Corners 9">
            <a:extLst>
              <a:ext uri="{FF2B5EF4-FFF2-40B4-BE49-F238E27FC236}">
                <a16:creationId xmlns:a16="http://schemas.microsoft.com/office/drawing/2014/main" id="{4731AB5C-AF07-4EBC-A8BC-606A018145D8}"/>
              </a:ext>
            </a:extLst>
          </p:cNvPr>
          <p:cNvSpPr/>
          <p:nvPr/>
        </p:nvSpPr>
        <p:spPr>
          <a:xfrm>
            <a:off x="2226905" y="2462960"/>
            <a:ext cx="402020" cy="244366"/>
          </a:xfrm>
          <a:prstGeom prst="round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D72A07BD-99C0-445B-BF95-6D6A0603D13A}"/>
              </a:ext>
            </a:extLst>
          </p:cNvPr>
          <p:cNvCxnSpPr/>
          <p:nvPr/>
        </p:nvCxnSpPr>
        <p:spPr>
          <a:xfrm>
            <a:off x="2628925" y="2159875"/>
            <a:ext cx="123606" cy="303085"/>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94692D64-153F-4D3A-9A0A-B2F5CA5963B8}"/>
              </a:ext>
            </a:extLst>
          </p:cNvPr>
          <p:cNvCxnSpPr>
            <a:endCxn id="10" idx="0"/>
          </p:cNvCxnSpPr>
          <p:nvPr/>
        </p:nvCxnSpPr>
        <p:spPr>
          <a:xfrm flipH="1">
            <a:off x="2427915" y="2159875"/>
            <a:ext cx="627109" cy="303085"/>
          </a:xfrm>
          <a:prstGeom prst="line">
            <a:avLst/>
          </a:prstGeom>
          <a:ln w="25400">
            <a:solidFill>
              <a:srgbClr val="00B050"/>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72A4D77A-61C7-4C80-A6F6-6B6FB4FA202A}"/>
              </a:ext>
            </a:extLst>
          </p:cNvPr>
          <p:cNvSpPr txBox="1"/>
          <p:nvPr/>
        </p:nvSpPr>
        <p:spPr>
          <a:xfrm>
            <a:off x="867103" y="4400585"/>
            <a:ext cx="7591096" cy="369332"/>
          </a:xfrm>
          <a:prstGeom prst="rect">
            <a:avLst/>
          </a:prstGeom>
          <a:noFill/>
        </p:spPr>
        <p:txBody>
          <a:bodyPr wrap="square" rtlCol="0">
            <a:spAutoFit/>
          </a:bodyPr>
          <a:lstStyle/>
          <a:p>
            <a:pPr>
              <a:spcBef>
                <a:spcPts val="1600"/>
              </a:spcBef>
            </a:pPr>
            <a:r>
              <a:rPr lang="en-US" dirty="0"/>
              <a:t>Would prefer a technique that allows the ISRs to be moved only in a single pass.</a:t>
            </a:r>
          </a:p>
        </p:txBody>
      </p:sp>
    </p:spTree>
    <p:extLst>
      <p:ext uri="{BB962C8B-B14F-4D97-AF65-F5344CB8AC3E}">
        <p14:creationId xmlns:p14="http://schemas.microsoft.com/office/powerpoint/2010/main" val="130338410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basic strategy</a:t>
            </a:r>
          </a:p>
        </p:txBody>
      </p:sp>
      <p:sp>
        <p:nvSpPr>
          <p:cNvPr id="3" name="Content Placeholder 2"/>
          <p:cNvSpPr>
            <a:spLocks noGrp="1"/>
          </p:cNvSpPr>
          <p:nvPr>
            <p:ph idx="1"/>
          </p:nvPr>
        </p:nvSpPr>
        <p:spPr>
          <a:xfrm>
            <a:off x="457200" y="1524786"/>
            <a:ext cx="8229600" cy="4525963"/>
          </a:xfrm>
        </p:spPr>
        <p:txBody>
          <a:bodyPr>
            <a:normAutofit/>
          </a:bodyPr>
          <a:lstStyle/>
          <a:p>
            <a:pPr marL="0" indent="0">
              <a:spcBef>
                <a:spcPts val="1500"/>
              </a:spcBef>
              <a:buNone/>
            </a:pPr>
            <a:r>
              <a:rPr lang="en-US" sz="2400" dirty="0"/>
              <a:t>Choose rarest word as an anchor and advance that ISR through each occurrence in the document.</a:t>
            </a:r>
          </a:p>
          <a:p>
            <a:pPr marL="0" indent="0">
              <a:spcBef>
                <a:spcPts val="1500"/>
              </a:spcBef>
              <a:buNone/>
            </a:pPr>
            <a:r>
              <a:rPr lang="en-US" sz="2400" dirty="0"/>
              <a:t>At each occurrence of the rarest word, advance the other ISRs to position them as close as possible to the desired position in the flattened list.</a:t>
            </a:r>
          </a:p>
          <a:p>
            <a:pPr marL="0" indent="0">
              <a:spcBef>
                <a:spcPts val="1500"/>
              </a:spcBef>
              <a:buNone/>
            </a:pPr>
            <a:r>
              <a:rPr lang="en-US" sz="2400" dirty="0"/>
              <a:t>Requires only one stage of look-ahead.</a:t>
            </a:r>
          </a:p>
        </p:txBody>
      </p:sp>
    </p:spTree>
    <p:extLst>
      <p:ext uri="{BB962C8B-B14F-4D97-AF65-F5344CB8AC3E}">
        <p14:creationId xmlns:p14="http://schemas.microsoft.com/office/powerpoint/2010/main" val="225449210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45996"/>
            <a:ext cx="8229600" cy="4580166"/>
          </a:xfrm>
        </p:spPr>
        <p:txBody>
          <a:bodyPr>
            <a:normAutofit fontScale="92500" lnSpcReduction="20000"/>
          </a:bodyPr>
          <a:lstStyle/>
          <a:p>
            <a:pPr marL="514350" indent="-514350">
              <a:spcBef>
                <a:spcPts val="1600"/>
              </a:spcBef>
              <a:buFont typeface="+mj-lt"/>
              <a:buAutoNum type="arabicPeriod"/>
            </a:pPr>
            <a:r>
              <a:rPr lang="en-US" dirty="0"/>
              <a:t>If there is at least one occurrence of each query term, that’s a “span” which can be further distinguished as ordered, short, an exact phrase, etc.</a:t>
            </a:r>
          </a:p>
          <a:p>
            <a:pPr marL="514350" indent="-514350">
              <a:spcBef>
                <a:spcPts val="1600"/>
              </a:spcBef>
              <a:buFont typeface="+mj-lt"/>
              <a:buAutoNum type="arabicPeriod"/>
            </a:pPr>
            <a:r>
              <a:rPr lang="en-US" dirty="0"/>
              <a:t>Only the rarest word is guaranteed to a unique occurrence.</a:t>
            </a:r>
          </a:p>
          <a:p>
            <a:pPr marL="514350" indent="-514350">
              <a:spcBef>
                <a:spcPts val="1600"/>
              </a:spcBef>
              <a:buFont typeface="+mj-lt"/>
              <a:buAutoNum type="arabicPeriod"/>
            </a:pPr>
            <a:r>
              <a:rPr lang="en-US" dirty="0"/>
              <a:t>The other words may be reused.</a:t>
            </a:r>
          </a:p>
          <a:p>
            <a:pPr marL="514350" indent="-514350">
              <a:spcBef>
                <a:spcPts val="1600"/>
              </a:spcBef>
              <a:buFont typeface="+mj-lt"/>
              <a:buAutoNum type="arabicPeriod"/>
            </a:pPr>
            <a:r>
              <a:rPr lang="en-US" dirty="0"/>
              <a:t>Also count doubles and triples, meaning various combinations of just 2 or 3 of the words in the query, one of which must be the rarest.</a:t>
            </a:r>
          </a:p>
          <a:p>
            <a:pPr marL="514350" indent="-514350">
              <a:spcBef>
                <a:spcPts val="1600"/>
              </a:spcBef>
              <a:buFont typeface="+mj-lt"/>
              <a:buAutoNum type="arabicPeriod"/>
            </a:pPr>
            <a:r>
              <a:rPr lang="en-US" dirty="0"/>
              <a:t>Parameterized threshold for short vs. long spans, frequent vs. infrequent, etc.</a:t>
            </a:r>
          </a:p>
          <a:p>
            <a:pPr marL="514350" indent="-514350">
              <a:spcBef>
                <a:spcPts val="1600"/>
              </a:spcBef>
              <a:buFont typeface="+mj-lt"/>
              <a:buAutoNum type="arabicPeriod"/>
            </a:pPr>
            <a:r>
              <a:rPr lang="en-US" dirty="0"/>
              <a:t>Most features are binary and either occur or do not occur unambiguously.</a:t>
            </a:r>
          </a:p>
        </p:txBody>
      </p:sp>
      <p:sp>
        <p:nvSpPr>
          <p:cNvPr id="4" name="Title 1">
            <a:extLst>
              <a:ext uri="{FF2B5EF4-FFF2-40B4-BE49-F238E27FC236}">
                <a16:creationId xmlns:a16="http://schemas.microsoft.com/office/drawing/2014/main" id="{64137542-0812-40D1-A7E4-D4F88EE804B0}"/>
              </a:ext>
            </a:extLst>
          </p:cNvPr>
          <p:cNvSpPr>
            <a:spLocks noGrp="1"/>
          </p:cNvSpPr>
          <p:nvPr>
            <p:ph type="title"/>
          </p:nvPr>
        </p:nvSpPr>
        <p:spPr>
          <a:xfrm>
            <a:off x="457200" y="274638"/>
            <a:ext cx="8229600" cy="1143000"/>
          </a:xfrm>
        </p:spPr>
        <p:txBody>
          <a:bodyPr/>
          <a:lstStyle/>
          <a:p>
            <a:r>
              <a:rPr lang="en-US" dirty="0"/>
              <a:t>spans</a:t>
            </a:r>
          </a:p>
        </p:txBody>
      </p:sp>
    </p:spTree>
    <p:extLst>
      <p:ext uri="{BB962C8B-B14F-4D97-AF65-F5344CB8AC3E}">
        <p14:creationId xmlns:p14="http://schemas.microsoft.com/office/powerpoint/2010/main" val="414588476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80CE794-3879-4798-8A38-66EC4257935D}"/>
              </a:ext>
            </a:extLst>
          </p:cNvPr>
          <p:cNvSpPr txBox="1"/>
          <p:nvPr/>
        </p:nvSpPr>
        <p:spPr>
          <a:xfrm>
            <a:off x="494522" y="200355"/>
            <a:ext cx="7408506" cy="369332"/>
          </a:xfrm>
          <a:prstGeom prst="rect">
            <a:avLst/>
          </a:prstGeom>
          <a:noFill/>
        </p:spPr>
        <p:txBody>
          <a:bodyPr wrap="square" rtlCol="0">
            <a:spAutoFit/>
          </a:bodyPr>
          <a:lstStyle/>
          <a:p>
            <a:r>
              <a:rPr lang="en-US" dirty="0"/>
              <a:t>Example phrase query "quick brown fox".</a:t>
            </a:r>
          </a:p>
        </p:txBody>
      </p:sp>
      <p:grpSp>
        <p:nvGrpSpPr>
          <p:cNvPr id="16" name="Group 15">
            <a:extLst>
              <a:ext uri="{FF2B5EF4-FFF2-40B4-BE49-F238E27FC236}">
                <a16:creationId xmlns:a16="http://schemas.microsoft.com/office/drawing/2014/main" id="{1C325F86-E7C0-4AEF-9CCF-CEFDB6917D60}"/>
              </a:ext>
            </a:extLst>
          </p:cNvPr>
          <p:cNvGrpSpPr/>
          <p:nvPr/>
        </p:nvGrpSpPr>
        <p:grpSpPr>
          <a:xfrm>
            <a:off x="5332502" y="1750956"/>
            <a:ext cx="2334587" cy="4606389"/>
            <a:chOff x="5332502" y="1750956"/>
            <a:chExt cx="2334587" cy="4606389"/>
          </a:xfrm>
        </p:grpSpPr>
        <p:sp>
          <p:nvSpPr>
            <p:cNvPr id="7" name="TextBox 6">
              <a:extLst>
                <a:ext uri="{FF2B5EF4-FFF2-40B4-BE49-F238E27FC236}">
                  <a16:creationId xmlns:a16="http://schemas.microsoft.com/office/drawing/2014/main" id="{C8741B8A-D0D5-47C1-BDBC-B3882C4A8253}"/>
                </a:ext>
              </a:extLst>
            </p:cNvPr>
            <p:cNvSpPr txBox="1"/>
            <p:nvPr/>
          </p:nvSpPr>
          <p:spPr>
            <a:xfrm>
              <a:off x="5332502" y="1750956"/>
              <a:ext cx="709448" cy="3395801"/>
            </a:xfrm>
            <a:prstGeom prst="rect">
              <a:avLst/>
            </a:prstGeom>
            <a:noFill/>
          </p:spPr>
          <p:txBody>
            <a:bodyPr wrap="square" rtlCol="0">
              <a:spAutoFit/>
            </a:bodyPr>
            <a:lstStyle/>
            <a:p>
              <a:pPr algn="r">
                <a:spcBef>
                  <a:spcPts val="200"/>
                </a:spcBef>
              </a:pPr>
              <a:r>
                <a:rPr lang="en-US" dirty="0">
                  <a:solidFill>
                    <a:srgbClr val="0070C0"/>
                  </a:solidFill>
                </a:rPr>
                <a:t>quick</a:t>
              </a:r>
            </a:p>
            <a:p>
              <a:pPr algn="r">
                <a:spcBef>
                  <a:spcPts val="200"/>
                </a:spcBef>
              </a:pPr>
              <a:r>
                <a:rPr lang="en-US" dirty="0"/>
                <a:t>62</a:t>
              </a:r>
            </a:p>
            <a:p>
              <a:pPr algn="r">
                <a:spcBef>
                  <a:spcPts val="200"/>
                </a:spcBef>
              </a:pPr>
              <a:r>
                <a:rPr lang="en-US" dirty="0"/>
                <a:t>69</a:t>
              </a:r>
            </a:p>
            <a:p>
              <a:pPr algn="r">
                <a:spcBef>
                  <a:spcPts val="200"/>
                </a:spcBef>
              </a:pPr>
              <a:r>
                <a:rPr lang="en-US" dirty="0"/>
                <a:t>84</a:t>
              </a:r>
            </a:p>
            <a:p>
              <a:pPr algn="r">
                <a:spcBef>
                  <a:spcPts val="200"/>
                </a:spcBef>
              </a:pPr>
              <a:r>
                <a:rPr lang="en-US" dirty="0"/>
                <a:t>311</a:t>
              </a:r>
            </a:p>
            <a:p>
              <a:pPr algn="r">
                <a:spcBef>
                  <a:spcPts val="200"/>
                </a:spcBef>
              </a:pPr>
              <a:r>
                <a:rPr lang="en-US" dirty="0"/>
                <a:t>421</a:t>
              </a:r>
            </a:p>
            <a:p>
              <a:pPr algn="r">
                <a:spcBef>
                  <a:spcPts val="200"/>
                </a:spcBef>
              </a:pPr>
              <a:r>
                <a:rPr lang="en-US" dirty="0"/>
                <a:t>430</a:t>
              </a:r>
            </a:p>
            <a:p>
              <a:pPr algn="r">
                <a:spcBef>
                  <a:spcPts val="200"/>
                </a:spcBef>
              </a:pPr>
              <a:r>
                <a:rPr lang="en-US" dirty="0"/>
                <a:t>559</a:t>
              </a:r>
            </a:p>
            <a:p>
              <a:pPr algn="r">
                <a:spcBef>
                  <a:spcPts val="200"/>
                </a:spcBef>
              </a:pPr>
              <a:r>
                <a:rPr lang="en-US" dirty="0"/>
                <a:t>619</a:t>
              </a:r>
            </a:p>
            <a:p>
              <a:pPr algn="r">
                <a:spcBef>
                  <a:spcPts val="200"/>
                </a:spcBef>
              </a:pPr>
              <a:r>
                <a:rPr lang="en-US" dirty="0"/>
                <a:t>794</a:t>
              </a:r>
            </a:p>
            <a:p>
              <a:pPr algn="r">
                <a:spcBef>
                  <a:spcPts val="200"/>
                </a:spcBef>
              </a:pPr>
              <a:r>
                <a:rPr lang="en-US" dirty="0"/>
                <a:t>952</a:t>
              </a:r>
            </a:p>
          </p:txBody>
        </p:sp>
        <p:sp>
          <p:nvSpPr>
            <p:cNvPr id="8" name="TextBox 7">
              <a:extLst>
                <a:ext uri="{FF2B5EF4-FFF2-40B4-BE49-F238E27FC236}">
                  <a16:creationId xmlns:a16="http://schemas.microsoft.com/office/drawing/2014/main" id="{75718E03-2FD3-4313-BDAA-292731AB5538}"/>
                </a:ext>
              </a:extLst>
            </p:cNvPr>
            <p:cNvSpPr txBox="1"/>
            <p:nvPr/>
          </p:nvSpPr>
          <p:spPr>
            <a:xfrm>
              <a:off x="6041950" y="1750956"/>
              <a:ext cx="814552" cy="4606389"/>
            </a:xfrm>
            <a:prstGeom prst="rect">
              <a:avLst/>
            </a:prstGeom>
            <a:noFill/>
          </p:spPr>
          <p:txBody>
            <a:bodyPr wrap="square" rtlCol="0">
              <a:spAutoFit/>
            </a:bodyPr>
            <a:lstStyle/>
            <a:p>
              <a:pPr algn="r">
                <a:spcBef>
                  <a:spcPts val="200"/>
                </a:spcBef>
              </a:pPr>
              <a:r>
                <a:rPr lang="en-US" dirty="0">
                  <a:solidFill>
                    <a:srgbClr val="0070C0"/>
                  </a:solidFill>
                </a:rPr>
                <a:t>brown</a:t>
              </a:r>
            </a:p>
            <a:p>
              <a:pPr algn="r">
                <a:spcBef>
                  <a:spcPts val="200"/>
                </a:spcBef>
              </a:pPr>
              <a:r>
                <a:rPr lang="en-US" dirty="0"/>
                <a:t>83</a:t>
              </a:r>
            </a:p>
            <a:p>
              <a:pPr algn="r">
                <a:spcBef>
                  <a:spcPts val="200"/>
                </a:spcBef>
              </a:pPr>
              <a:r>
                <a:rPr lang="en-US" dirty="0"/>
                <a:t>94</a:t>
              </a:r>
            </a:p>
            <a:p>
              <a:pPr algn="r">
                <a:spcBef>
                  <a:spcPts val="200"/>
                </a:spcBef>
              </a:pPr>
              <a:r>
                <a:rPr lang="en-US" dirty="0"/>
                <a:t>170</a:t>
              </a:r>
            </a:p>
            <a:p>
              <a:pPr algn="r">
                <a:spcBef>
                  <a:spcPts val="200"/>
                </a:spcBef>
              </a:pPr>
              <a:r>
                <a:rPr lang="en-US" dirty="0"/>
                <a:t>179</a:t>
              </a:r>
            </a:p>
            <a:p>
              <a:pPr algn="r">
                <a:spcBef>
                  <a:spcPts val="200"/>
                </a:spcBef>
              </a:pPr>
              <a:r>
                <a:rPr lang="en-US" dirty="0"/>
                <a:t>216</a:t>
              </a:r>
            </a:p>
            <a:p>
              <a:pPr algn="r">
                <a:spcBef>
                  <a:spcPts val="200"/>
                </a:spcBef>
              </a:pPr>
              <a:r>
                <a:rPr lang="en-US" dirty="0"/>
                <a:t>227</a:t>
              </a:r>
            </a:p>
            <a:p>
              <a:pPr algn="r">
                <a:spcBef>
                  <a:spcPts val="200"/>
                </a:spcBef>
              </a:pPr>
              <a:r>
                <a:rPr lang="en-US" dirty="0"/>
                <a:t>400</a:t>
              </a:r>
            </a:p>
            <a:p>
              <a:pPr algn="r">
                <a:spcBef>
                  <a:spcPts val="200"/>
                </a:spcBef>
              </a:pPr>
              <a:r>
                <a:rPr lang="en-US" dirty="0"/>
                <a:t>417</a:t>
              </a:r>
            </a:p>
            <a:p>
              <a:pPr algn="r">
                <a:spcBef>
                  <a:spcPts val="200"/>
                </a:spcBef>
              </a:pPr>
              <a:r>
                <a:rPr lang="en-US" dirty="0"/>
                <a:t>422</a:t>
              </a:r>
            </a:p>
            <a:p>
              <a:pPr algn="r">
                <a:spcBef>
                  <a:spcPts val="200"/>
                </a:spcBef>
              </a:pPr>
              <a:r>
                <a:rPr lang="en-US" dirty="0"/>
                <a:t>516</a:t>
              </a:r>
            </a:p>
            <a:p>
              <a:pPr algn="r">
                <a:spcBef>
                  <a:spcPts val="200"/>
                </a:spcBef>
              </a:pPr>
              <a:r>
                <a:rPr lang="en-US" dirty="0"/>
                <a:t>795</a:t>
              </a:r>
            </a:p>
            <a:p>
              <a:pPr algn="r">
                <a:spcBef>
                  <a:spcPts val="200"/>
                </a:spcBef>
              </a:pPr>
              <a:r>
                <a:rPr lang="en-US" dirty="0"/>
                <a:t>826</a:t>
              </a:r>
            </a:p>
            <a:p>
              <a:pPr algn="r">
                <a:spcBef>
                  <a:spcPts val="200"/>
                </a:spcBef>
              </a:pPr>
              <a:r>
                <a:rPr lang="en-US" dirty="0"/>
                <a:t>828</a:t>
              </a:r>
            </a:p>
            <a:p>
              <a:pPr algn="r">
                <a:spcBef>
                  <a:spcPts val="200"/>
                </a:spcBef>
              </a:pPr>
              <a:r>
                <a:rPr lang="en-US" dirty="0"/>
                <a:t>957</a:t>
              </a:r>
            </a:p>
          </p:txBody>
        </p:sp>
        <p:sp>
          <p:nvSpPr>
            <p:cNvPr id="9" name="TextBox 8">
              <a:extLst>
                <a:ext uri="{FF2B5EF4-FFF2-40B4-BE49-F238E27FC236}">
                  <a16:creationId xmlns:a16="http://schemas.microsoft.com/office/drawing/2014/main" id="{EFAACD35-3FA8-4FC1-9A46-9B04EF536F4D}"/>
                </a:ext>
              </a:extLst>
            </p:cNvPr>
            <p:cNvSpPr txBox="1"/>
            <p:nvPr/>
          </p:nvSpPr>
          <p:spPr>
            <a:xfrm>
              <a:off x="6852537" y="1770016"/>
              <a:ext cx="814552" cy="2333972"/>
            </a:xfrm>
            <a:prstGeom prst="rect">
              <a:avLst/>
            </a:prstGeom>
            <a:noFill/>
          </p:spPr>
          <p:txBody>
            <a:bodyPr wrap="square" rtlCol="0">
              <a:spAutoFit/>
            </a:bodyPr>
            <a:lstStyle/>
            <a:p>
              <a:pPr algn="r"/>
              <a:r>
                <a:rPr lang="en-US" dirty="0">
                  <a:solidFill>
                    <a:srgbClr val="0070C0"/>
                  </a:solidFill>
                </a:rPr>
                <a:t>fox</a:t>
              </a:r>
            </a:p>
            <a:p>
              <a:pPr algn="r"/>
              <a:r>
                <a:rPr lang="en-US" dirty="0"/>
                <a:t>284</a:t>
              </a:r>
            </a:p>
            <a:p>
              <a:pPr algn="r"/>
              <a:r>
                <a:rPr lang="en-US" dirty="0"/>
                <a:t>423</a:t>
              </a:r>
            </a:p>
            <a:p>
              <a:pPr algn="r">
                <a:spcBef>
                  <a:spcPts val="200"/>
                </a:spcBef>
              </a:pPr>
              <a:r>
                <a:rPr lang="en-US" dirty="0"/>
                <a:t>580</a:t>
              </a:r>
            </a:p>
            <a:p>
              <a:pPr algn="r"/>
              <a:r>
                <a:rPr lang="en-US" dirty="0"/>
                <a:t>612</a:t>
              </a:r>
            </a:p>
            <a:p>
              <a:pPr algn="r"/>
              <a:r>
                <a:rPr lang="en-US" dirty="0"/>
                <a:t>796</a:t>
              </a:r>
            </a:p>
            <a:p>
              <a:pPr algn="r"/>
              <a:r>
                <a:rPr lang="en-US" dirty="0"/>
                <a:t>912</a:t>
              </a:r>
            </a:p>
            <a:p>
              <a:pPr algn="r"/>
              <a:r>
                <a:rPr lang="en-US" dirty="0"/>
                <a:t>958</a:t>
              </a:r>
            </a:p>
          </p:txBody>
        </p:sp>
        <p:grpSp>
          <p:nvGrpSpPr>
            <p:cNvPr id="13" name="Group 12">
              <a:extLst>
                <a:ext uri="{FF2B5EF4-FFF2-40B4-BE49-F238E27FC236}">
                  <a16:creationId xmlns:a16="http://schemas.microsoft.com/office/drawing/2014/main" id="{B6FAFD50-0F34-4385-B059-ABDCC11B92B7}"/>
                </a:ext>
              </a:extLst>
            </p:cNvPr>
            <p:cNvGrpSpPr/>
            <p:nvPr/>
          </p:nvGrpSpPr>
          <p:grpSpPr>
            <a:xfrm>
              <a:off x="5511602" y="2073951"/>
              <a:ext cx="2155487" cy="328984"/>
              <a:chOff x="5511602" y="2073951"/>
              <a:chExt cx="2155487" cy="328984"/>
            </a:xfrm>
          </p:grpSpPr>
          <p:sp>
            <p:nvSpPr>
              <p:cNvPr id="10" name="Rectangle: Rounded Corners 9">
                <a:extLst>
                  <a:ext uri="{FF2B5EF4-FFF2-40B4-BE49-F238E27FC236}">
                    <a16:creationId xmlns:a16="http://schemas.microsoft.com/office/drawing/2014/main" id="{D77460E3-0F60-49A5-AC20-F63F9E51CA35}"/>
                  </a:ext>
                </a:extLst>
              </p:cNvPr>
              <p:cNvSpPr/>
              <p:nvPr/>
            </p:nvSpPr>
            <p:spPr>
              <a:xfrm>
                <a:off x="6322189" y="2073951"/>
                <a:ext cx="530348" cy="32898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Rounded Corners 10">
                <a:extLst>
                  <a:ext uri="{FF2B5EF4-FFF2-40B4-BE49-F238E27FC236}">
                    <a16:creationId xmlns:a16="http://schemas.microsoft.com/office/drawing/2014/main" id="{C6B991F2-9913-43BA-BECA-6A7C1445E44D}"/>
                  </a:ext>
                </a:extLst>
              </p:cNvPr>
              <p:cNvSpPr/>
              <p:nvPr/>
            </p:nvSpPr>
            <p:spPr>
              <a:xfrm>
                <a:off x="5511602" y="2073951"/>
                <a:ext cx="530348" cy="32898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Rounded Corners 11">
                <a:extLst>
                  <a:ext uri="{FF2B5EF4-FFF2-40B4-BE49-F238E27FC236}">
                    <a16:creationId xmlns:a16="http://schemas.microsoft.com/office/drawing/2014/main" id="{3987E374-1BAF-4CED-997B-2FC187D544A1}"/>
                  </a:ext>
                </a:extLst>
              </p:cNvPr>
              <p:cNvSpPr/>
              <p:nvPr/>
            </p:nvSpPr>
            <p:spPr>
              <a:xfrm>
                <a:off x="7136741" y="2073951"/>
                <a:ext cx="530348" cy="32898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5" name="TextBox 14">
            <a:extLst>
              <a:ext uri="{FF2B5EF4-FFF2-40B4-BE49-F238E27FC236}">
                <a16:creationId xmlns:a16="http://schemas.microsoft.com/office/drawing/2014/main" id="{B681457D-9D0C-405F-B59C-F5C74CBCC0C8}"/>
              </a:ext>
            </a:extLst>
          </p:cNvPr>
          <p:cNvSpPr txBox="1"/>
          <p:nvPr/>
        </p:nvSpPr>
        <p:spPr>
          <a:xfrm>
            <a:off x="494521" y="793788"/>
            <a:ext cx="7417837" cy="923330"/>
          </a:xfrm>
          <a:prstGeom prst="rect">
            <a:avLst/>
          </a:prstGeom>
          <a:noFill/>
        </p:spPr>
        <p:txBody>
          <a:bodyPr wrap="square" rtlCol="0">
            <a:spAutoFit/>
          </a:bodyPr>
          <a:lstStyle/>
          <a:p>
            <a:r>
              <a:rPr lang="en-US" dirty="0"/>
              <a:t>What I did was</a:t>
            </a:r>
            <a:r>
              <a:rPr lang="en-US" dirty="0">
                <a:solidFill>
                  <a:srgbClr val="C00000"/>
                </a:solidFill>
              </a:rPr>
              <a:t> </a:t>
            </a:r>
            <a:r>
              <a:rPr lang="en-US" i="1" dirty="0">
                <a:solidFill>
                  <a:srgbClr val="C00000"/>
                </a:solidFill>
              </a:rPr>
              <a:t>pick the rarest word</a:t>
            </a:r>
            <a:r>
              <a:rPr lang="en-US" dirty="0">
                <a:solidFill>
                  <a:srgbClr val="C00000"/>
                </a:solidFill>
              </a:rPr>
              <a:t> </a:t>
            </a:r>
            <a:r>
              <a:rPr lang="en-US" dirty="0"/>
              <a:t>and </a:t>
            </a:r>
            <a:r>
              <a:rPr lang="en-US" i="1" dirty="0">
                <a:solidFill>
                  <a:srgbClr val="C00000"/>
                </a:solidFill>
              </a:rPr>
              <a:t>then arrange the other ISRs </a:t>
            </a:r>
            <a:r>
              <a:rPr lang="en-US" dirty="0"/>
              <a:t>to as close as possible to their desired locations in the query relative to each occurrence of the rarest word.</a:t>
            </a:r>
          </a:p>
        </p:txBody>
      </p:sp>
      <p:sp>
        <p:nvSpPr>
          <p:cNvPr id="17" name="TextBox 16">
            <a:extLst>
              <a:ext uri="{FF2B5EF4-FFF2-40B4-BE49-F238E27FC236}">
                <a16:creationId xmlns:a16="http://schemas.microsoft.com/office/drawing/2014/main" id="{38AEE96D-3DD6-458B-899D-A0106FA15BF6}"/>
              </a:ext>
            </a:extLst>
          </p:cNvPr>
          <p:cNvSpPr txBox="1"/>
          <p:nvPr/>
        </p:nvSpPr>
        <p:spPr>
          <a:xfrm>
            <a:off x="494522" y="1862924"/>
            <a:ext cx="4202528" cy="3139321"/>
          </a:xfrm>
          <a:prstGeom prst="rect">
            <a:avLst/>
          </a:prstGeom>
          <a:noFill/>
        </p:spPr>
        <p:txBody>
          <a:bodyPr wrap="square" rtlCol="0">
            <a:spAutoFit/>
          </a:bodyPr>
          <a:lstStyle/>
          <a:p>
            <a:r>
              <a:rPr lang="en-US" dirty="0"/>
              <a:t>Word counts:</a:t>
            </a:r>
          </a:p>
          <a:p>
            <a:pPr>
              <a:tabLst>
                <a:tab pos="1828800" algn="dec"/>
              </a:tabLst>
            </a:pPr>
            <a:r>
              <a:rPr lang="en-US" dirty="0"/>
              <a:t>quick	10</a:t>
            </a:r>
          </a:p>
          <a:p>
            <a:pPr>
              <a:tabLst>
                <a:tab pos="1828800" algn="dec"/>
              </a:tabLst>
            </a:pPr>
            <a:r>
              <a:rPr lang="en-US" dirty="0"/>
              <a:t>brown	14</a:t>
            </a:r>
          </a:p>
          <a:p>
            <a:pPr>
              <a:tabLst>
                <a:tab pos="1828800" algn="dec"/>
              </a:tabLst>
            </a:pPr>
            <a:r>
              <a:rPr lang="en-US" dirty="0"/>
              <a:t>fox	7</a:t>
            </a:r>
          </a:p>
          <a:p>
            <a:pPr>
              <a:tabLst>
                <a:tab pos="1828800" algn="dec"/>
              </a:tabLst>
            </a:pPr>
            <a:endParaRPr lang="en-US" dirty="0"/>
          </a:p>
          <a:p>
            <a:pPr>
              <a:tabLst>
                <a:tab pos="1828800" algn="dec"/>
              </a:tabLst>
            </a:pPr>
            <a:r>
              <a:rPr lang="en-US" dirty="0"/>
              <a:t>This reduces the number of combinations to be scored in this example from 10*14*7 = 957 to 7 and can be done a single pass with a single stage of lookahead.</a:t>
            </a:r>
          </a:p>
          <a:p>
            <a:pPr>
              <a:tabLst>
                <a:tab pos="1828800" algn="dec"/>
              </a:tabLst>
            </a:pPr>
            <a:endParaRPr lang="en-US" dirty="0"/>
          </a:p>
          <a:p>
            <a:pPr>
              <a:tabLst>
                <a:tab pos="1828800" algn="dec"/>
              </a:tabLst>
            </a:pPr>
            <a:r>
              <a:rPr lang="en-US" dirty="0"/>
              <a:t>Call each combination a </a:t>
            </a:r>
            <a:r>
              <a:rPr lang="en-US" i="1" dirty="0">
                <a:solidFill>
                  <a:srgbClr val="C00000"/>
                </a:solidFill>
              </a:rPr>
              <a:t>span</a:t>
            </a:r>
            <a:r>
              <a:rPr lang="en-US" dirty="0"/>
              <a:t>.</a:t>
            </a:r>
          </a:p>
        </p:txBody>
      </p:sp>
    </p:spTree>
    <p:extLst>
      <p:ext uri="{BB962C8B-B14F-4D97-AF65-F5344CB8AC3E}">
        <p14:creationId xmlns:p14="http://schemas.microsoft.com/office/powerpoint/2010/main" val="208809045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80CE794-3879-4798-8A38-66EC4257935D}"/>
              </a:ext>
            </a:extLst>
          </p:cNvPr>
          <p:cNvSpPr txBox="1"/>
          <p:nvPr/>
        </p:nvSpPr>
        <p:spPr>
          <a:xfrm>
            <a:off x="494522" y="200355"/>
            <a:ext cx="7408506" cy="369332"/>
          </a:xfrm>
          <a:prstGeom prst="rect">
            <a:avLst/>
          </a:prstGeom>
          <a:noFill/>
        </p:spPr>
        <p:txBody>
          <a:bodyPr wrap="square" rtlCol="0">
            <a:spAutoFit/>
          </a:bodyPr>
          <a:lstStyle/>
          <a:p>
            <a:r>
              <a:rPr lang="en-US" dirty="0"/>
              <a:t>Example phrase query "quick brown fox".</a:t>
            </a:r>
          </a:p>
        </p:txBody>
      </p:sp>
      <p:grpSp>
        <p:nvGrpSpPr>
          <p:cNvPr id="16" name="Group 15">
            <a:extLst>
              <a:ext uri="{FF2B5EF4-FFF2-40B4-BE49-F238E27FC236}">
                <a16:creationId xmlns:a16="http://schemas.microsoft.com/office/drawing/2014/main" id="{1C325F86-E7C0-4AEF-9CCF-CEFDB6917D60}"/>
              </a:ext>
            </a:extLst>
          </p:cNvPr>
          <p:cNvGrpSpPr/>
          <p:nvPr/>
        </p:nvGrpSpPr>
        <p:grpSpPr>
          <a:xfrm>
            <a:off x="494522" y="1851202"/>
            <a:ext cx="2264602" cy="4606389"/>
            <a:chOff x="5406452" y="255667"/>
            <a:chExt cx="2264602" cy="4606389"/>
          </a:xfrm>
        </p:grpSpPr>
        <p:sp>
          <p:nvSpPr>
            <p:cNvPr id="7" name="TextBox 6">
              <a:extLst>
                <a:ext uri="{FF2B5EF4-FFF2-40B4-BE49-F238E27FC236}">
                  <a16:creationId xmlns:a16="http://schemas.microsoft.com/office/drawing/2014/main" id="{C8741B8A-D0D5-47C1-BDBC-B3882C4A8253}"/>
                </a:ext>
              </a:extLst>
            </p:cNvPr>
            <p:cNvSpPr txBox="1"/>
            <p:nvPr/>
          </p:nvSpPr>
          <p:spPr>
            <a:xfrm>
              <a:off x="5406452" y="860960"/>
              <a:ext cx="709448" cy="3395801"/>
            </a:xfrm>
            <a:prstGeom prst="rect">
              <a:avLst/>
            </a:prstGeom>
            <a:noFill/>
          </p:spPr>
          <p:txBody>
            <a:bodyPr wrap="square" rtlCol="0">
              <a:spAutoFit/>
            </a:bodyPr>
            <a:lstStyle/>
            <a:p>
              <a:pPr algn="r">
                <a:spcBef>
                  <a:spcPts val="200"/>
                </a:spcBef>
              </a:pPr>
              <a:r>
                <a:rPr lang="en-US" dirty="0">
                  <a:solidFill>
                    <a:srgbClr val="0070C0"/>
                  </a:solidFill>
                </a:rPr>
                <a:t>quick</a:t>
              </a:r>
            </a:p>
            <a:p>
              <a:pPr algn="r">
                <a:spcBef>
                  <a:spcPts val="200"/>
                </a:spcBef>
              </a:pPr>
              <a:r>
                <a:rPr lang="en-US" dirty="0"/>
                <a:t>62</a:t>
              </a:r>
            </a:p>
            <a:p>
              <a:pPr algn="r">
                <a:spcBef>
                  <a:spcPts val="200"/>
                </a:spcBef>
              </a:pPr>
              <a:r>
                <a:rPr lang="en-US" dirty="0"/>
                <a:t>69</a:t>
              </a:r>
            </a:p>
            <a:p>
              <a:pPr algn="r">
                <a:spcBef>
                  <a:spcPts val="200"/>
                </a:spcBef>
              </a:pPr>
              <a:r>
                <a:rPr lang="en-US" dirty="0"/>
                <a:t>84</a:t>
              </a:r>
            </a:p>
            <a:p>
              <a:pPr algn="r">
                <a:spcBef>
                  <a:spcPts val="200"/>
                </a:spcBef>
              </a:pPr>
              <a:r>
                <a:rPr lang="en-US" dirty="0"/>
                <a:t>311</a:t>
              </a:r>
            </a:p>
            <a:p>
              <a:pPr algn="r">
                <a:spcBef>
                  <a:spcPts val="200"/>
                </a:spcBef>
              </a:pPr>
              <a:r>
                <a:rPr lang="en-US" dirty="0"/>
                <a:t>421</a:t>
              </a:r>
            </a:p>
            <a:p>
              <a:pPr algn="r">
                <a:spcBef>
                  <a:spcPts val="200"/>
                </a:spcBef>
              </a:pPr>
              <a:r>
                <a:rPr lang="en-US" dirty="0"/>
                <a:t>430</a:t>
              </a:r>
            </a:p>
            <a:p>
              <a:pPr algn="r">
                <a:spcBef>
                  <a:spcPts val="200"/>
                </a:spcBef>
              </a:pPr>
              <a:r>
                <a:rPr lang="en-US" dirty="0"/>
                <a:t>559</a:t>
              </a:r>
            </a:p>
            <a:p>
              <a:pPr algn="r">
                <a:spcBef>
                  <a:spcPts val="200"/>
                </a:spcBef>
              </a:pPr>
              <a:r>
                <a:rPr lang="en-US" dirty="0"/>
                <a:t>619</a:t>
              </a:r>
            </a:p>
            <a:p>
              <a:pPr algn="r">
                <a:spcBef>
                  <a:spcPts val="200"/>
                </a:spcBef>
              </a:pPr>
              <a:r>
                <a:rPr lang="en-US" dirty="0"/>
                <a:t>794</a:t>
              </a:r>
            </a:p>
            <a:p>
              <a:pPr algn="r">
                <a:spcBef>
                  <a:spcPts val="200"/>
                </a:spcBef>
              </a:pPr>
              <a:r>
                <a:rPr lang="en-US" dirty="0"/>
                <a:t>952</a:t>
              </a:r>
            </a:p>
          </p:txBody>
        </p:sp>
        <p:sp>
          <p:nvSpPr>
            <p:cNvPr id="8" name="TextBox 7">
              <a:extLst>
                <a:ext uri="{FF2B5EF4-FFF2-40B4-BE49-F238E27FC236}">
                  <a16:creationId xmlns:a16="http://schemas.microsoft.com/office/drawing/2014/main" id="{75718E03-2FD3-4313-BDAA-292731AB5538}"/>
                </a:ext>
              </a:extLst>
            </p:cNvPr>
            <p:cNvSpPr txBox="1"/>
            <p:nvPr/>
          </p:nvSpPr>
          <p:spPr>
            <a:xfrm>
              <a:off x="6037985" y="255667"/>
              <a:ext cx="814552" cy="4606389"/>
            </a:xfrm>
            <a:prstGeom prst="rect">
              <a:avLst/>
            </a:prstGeom>
            <a:noFill/>
          </p:spPr>
          <p:txBody>
            <a:bodyPr wrap="square" rtlCol="0">
              <a:spAutoFit/>
            </a:bodyPr>
            <a:lstStyle/>
            <a:p>
              <a:pPr algn="r">
                <a:spcBef>
                  <a:spcPts val="200"/>
                </a:spcBef>
              </a:pPr>
              <a:r>
                <a:rPr lang="en-US" dirty="0">
                  <a:solidFill>
                    <a:srgbClr val="0070C0"/>
                  </a:solidFill>
                </a:rPr>
                <a:t>brown</a:t>
              </a:r>
            </a:p>
            <a:p>
              <a:pPr algn="r">
                <a:spcBef>
                  <a:spcPts val="200"/>
                </a:spcBef>
              </a:pPr>
              <a:r>
                <a:rPr lang="en-US" dirty="0"/>
                <a:t>83</a:t>
              </a:r>
            </a:p>
            <a:p>
              <a:pPr algn="r">
                <a:spcBef>
                  <a:spcPts val="200"/>
                </a:spcBef>
              </a:pPr>
              <a:r>
                <a:rPr lang="en-US" dirty="0"/>
                <a:t>94</a:t>
              </a:r>
            </a:p>
            <a:p>
              <a:pPr algn="r">
                <a:spcBef>
                  <a:spcPts val="200"/>
                </a:spcBef>
              </a:pPr>
              <a:r>
                <a:rPr lang="en-US" dirty="0"/>
                <a:t>170</a:t>
              </a:r>
            </a:p>
            <a:p>
              <a:pPr algn="r">
                <a:spcBef>
                  <a:spcPts val="200"/>
                </a:spcBef>
              </a:pPr>
              <a:r>
                <a:rPr lang="en-US" dirty="0"/>
                <a:t>179</a:t>
              </a:r>
            </a:p>
            <a:p>
              <a:pPr algn="r">
                <a:spcBef>
                  <a:spcPts val="200"/>
                </a:spcBef>
              </a:pPr>
              <a:r>
                <a:rPr lang="en-US" dirty="0"/>
                <a:t>216</a:t>
              </a:r>
            </a:p>
            <a:p>
              <a:pPr algn="r">
                <a:spcBef>
                  <a:spcPts val="200"/>
                </a:spcBef>
              </a:pPr>
              <a:r>
                <a:rPr lang="en-US" dirty="0"/>
                <a:t>227</a:t>
              </a:r>
            </a:p>
            <a:p>
              <a:pPr algn="r">
                <a:spcBef>
                  <a:spcPts val="200"/>
                </a:spcBef>
              </a:pPr>
              <a:r>
                <a:rPr lang="en-US" dirty="0"/>
                <a:t>400</a:t>
              </a:r>
            </a:p>
            <a:p>
              <a:pPr algn="r">
                <a:spcBef>
                  <a:spcPts val="200"/>
                </a:spcBef>
              </a:pPr>
              <a:r>
                <a:rPr lang="en-US" dirty="0"/>
                <a:t>417</a:t>
              </a:r>
            </a:p>
            <a:p>
              <a:pPr algn="r">
                <a:spcBef>
                  <a:spcPts val="200"/>
                </a:spcBef>
              </a:pPr>
              <a:r>
                <a:rPr lang="en-US" dirty="0"/>
                <a:t>422</a:t>
              </a:r>
            </a:p>
            <a:p>
              <a:pPr algn="r">
                <a:spcBef>
                  <a:spcPts val="200"/>
                </a:spcBef>
              </a:pPr>
              <a:r>
                <a:rPr lang="en-US" dirty="0"/>
                <a:t>516</a:t>
              </a:r>
            </a:p>
            <a:p>
              <a:pPr algn="r">
                <a:spcBef>
                  <a:spcPts val="200"/>
                </a:spcBef>
              </a:pPr>
              <a:r>
                <a:rPr lang="en-US" dirty="0"/>
                <a:t>795</a:t>
              </a:r>
            </a:p>
            <a:p>
              <a:pPr algn="r">
                <a:spcBef>
                  <a:spcPts val="200"/>
                </a:spcBef>
              </a:pPr>
              <a:r>
                <a:rPr lang="en-US" dirty="0"/>
                <a:t>826</a:t>
              </a:r>
            </a:p>
            <a:p>
              <a:pPr algn="r">
                <a:spcBef>
                  <a:spcPts val="200"/>
                </a:spcBef>
              </a:pPr>
              <a:r>
                <a:rPr lang="en-US" dirty="0"/>
                <a:t>828</a:t>
              </a:r>
            </a:p>
            <a:p>
              <a:pPr algn="r">
                <a:spcBef>
                  <a:spcPts val="200"/>
                </a:spcBef>
              </a:pPr>
              <a:r>
                <a:rPr lang="en-US" dirty="0"/>
                <a:t>957</a:t>
              </a:r>
            </a:p>
          </p:txBody>
        </p:sp>
        <p:sp>
          <p:nvSpPr>
            <p:cNvPr id="9" name="TextBox 8">
              <a:extLst>
                <a:ext uri="{FF2B5EF4-FFF2-40B4-BE49-F238E27FC236}">
                  <a16:creationId xmlns:a16="http://schemas.microsoft.com/office/drawing/2014/main" id="{EFAACD35-3FA8-4FC1-9A46-9B04EF536F4D}"/>
                </a:ext>
              </a:extLst>
            </p:cNvPr>
            <p:cNvSpPr txBox="1"/>
            <p:nvPr/>
          </p:nvSpPr>
          <p:spPr>
            <a:xfrm>
              <a:off x="6856502" y="1750956"/>
              <a:ext cx="814552" cy="2333972"/>
            </a:xfrm>
            <a:prstGeom prst="rect">
              <a:avLst/>
            </a:prstGeom>
            <a:noFill/>
          </p:spPr>
          <p:txBody>
            <a:bodyPr wrap="square" rtlCol="0">
              <a:spAutoFit/>
            </a:bodyPr>
            <a:lstStyle/>
            <a:p>
              <a:pPr algn="r"/>
              <a:r>
                <a:rPr lang="en-US" dirty="0">
                  <a:solidFill>
                    <a:srgbClr val="0070C0"/>
                  </a:solidFill>
                </a:rPr>
                <a:t>fox</a:t>
              </a:r>
            </a:p>
            <a:p>
              <a:pPr algn="r"/>
              <a:r>
                <a:rPr lang="en-US" dirty="0"/>
                <a:t>284</a:t>
              </a:r>
            </a:p>
            <a:p>
              <a:pPr algn="r"/>
              <a:r>
                <a:rPr lang="en-US" dirty="0"/>
                <a:t>423</a:t>
              </a:r>
            </a:p>
            <a:p>
              <a:pPr algn="r">
                <a:spcBef>
                  <a:spcPts val="200"/>
                </a:spcBef>
              </a:pPr>
              <a:r>
                <a:rPr lang="en-US" dirty="0"/>
                <a:t>580</a:t>
              </a:r>
            </a:p>
            <a:p>
              <a:pPr algn="r"/>
              <a:r>
                <a:rPr lang="en-US" dirty="0"/>
                <a:t>612</a:t>
              </a:r>
            </a:p>
            <a:p>
              <a:pPr algn="r"/>
              <a:r>
                <a:rPr lang="en-US" dirty="0"/>
                <a:t>796</a:t>
              </a:r>
            </a:p>
            <a:p>
              <a:pPr algn="r"/>
              <a:r>
                <a:rPr lang="en-US" dirty="0"/>
                <a:t>912</a:t>
              </a:r>
            </a:p>
            <a:p>
              <a:pPr algn="r"/>
              <a:r>
                <a:rPr lang="en-US" dirty="0"/>
                <a:t>958</a:t>
              </a:r>
            </a:p>
          </p:txBody>
        </p:sp>
        <p:grpSp>
          <p:nvGrpSpPr>
            <p:cNvPr id="13" name="Group 12">
              <a:extLst>
                <a:ext uri="{FF2B5EF4-FFF2-40B4-BE49-F238E27FC236}">
                  <a16:creationId xmlns:a16="http://schemas.microsoft.com/office/drawing/2014/main" id="{B6FAFD50-0F34-4385-B059-ABDCC11B92B7}"/>
                </a:ext>
              </a:extLst>
            </p:cNvPr>
            <p:cNvGrpSpPr/>
            <p:nvPr/>
          </p:nvGrpSpPr>
          <p:grpSpPr>
            <a:xfrm>
              <a:off x="5511602" y="2073951"/>
              <a:ext cx="2155487" cy="328984"/>
              <a:chOff x="5511602" y="2073951"/>
              <a:chExt cx="2155487" cy="328984"/>
            </a:xfrm>
          </p:grpSpPr>
          <p:sp>
            <p:nvSpPr>
              <p:cNvPr id="10" name="Rectangle: Rounded Corners 9">
                <a:extLst>
                  <a:ext uri="{FF2B5EF4-FFF2-40B4-BE49-F238E27FC236}">
                    <a16:creationId xmlns:a16="http://schemas.microsoft.com/office/drawing/2014/main" id="{D77460E3-0F60-49A5-AC20-F63F9E51CA35}"/>
                  </a:ext>
                </a:extLst>
              </p:cNvPr>
              <p:cNvSpPr/>
              <p:nvPr/>
            </p:nvSpPr>
            <p:spPr>
              <a:xfrm>
                <a:off x="6322189" y="2073951"/>
                <a:ext cx="530348" cy="32898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Rounded Corners 10">
                <a:extLst>
                  <a:ext uri="{FF2B5EF4-FFF2-40B4-BE49-F238E27FC236}">
                    <a16:creationId xmlns:a16="http://schemas.microsoft.com/office/drawing/2014/main" id="{C6B991F2-9913-43BA-BECA-6A7C1445E44D}"/>
                  </a:ext>
                </a:extLst>
              </p:cNvPr>
              <p:cNvSpPr/>
              <p:nvPr/>
            </p:nvSpPr>
            <p:spPr>
              <a:xfrm>
                <a:off x="5511602" y="2073951"/>
                <a:ext cx="530348" cy="32898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Rounded Corners 11">
                <a:extLst>
                  <a:ext uri="{FF2B5EF4-FFF2-40B4-BE49-F238E27FC236}">
                    <a16:creationId xmlns:a16="http://schemas.microsoft.com/office/drawing/2014/main" id="{3987E374-1BAF-4CED-997B-2FC187D544A1}"/>
                  </a:ext>
                </a:extLst>
              </p:cNvPr>
              <p:cNvSpPr/>
              <p:nvPr/>
            </p:nvSpPr>
            <p:spPr>
              <a:xfrm>
                <a:off x="7136741" y="2073951"/>
                <a:ext cx="530348" cy="32898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4" name="Group 13">
            <a:extLst>
              <a:ext uri="{FF2B5EF4-FFF2-40B4-BE49-F238E27FC236}">
                <a16:creationId xmlns:a16="http://schemas.microsoft.com/office/drawing/2014/main" id="{32EA9B02-E8DE-4245-93EA-781580F11D2C}"/>
              </a:ext>
            </a:extLst>
          </p:cNvPr>
          <p:cNvGrpSpPr/>
          <p:nvPr/>
        </p:nvGrpSpPr>
        <p:grpSpPr>
          <a:xfrm>
            <a:off x="3384490" y="1836310"/>
            <a:ext cx="2266521" cy="4606389"/>
            <a:chOff x="5400568" y="-619703"/>
            <a:chExt cx="2266521" cy="4606389"/>
          </a:xfrm>
        </p:grpSpPr>
        <p:sp>
          <p:nvSpPr>
            <p:cNvPr id="18" name="TextBox 17">
              <a:extLst>
                <a:ext uri="{FF2B5EF4-FFF2-40B4-BE49-F238E27FC236}">
                  <a16:creationId xmlns:a16="http://schemas.microsoft.com/office/drawing/2014/main" id="{AF225702-E25D-43D0-B803-E7D89A3A10F5}"/>
                </a:ext>
              </a:extLst>
            </p:cNvPr>
            <p:cNvSpPr txBox="1"/>
            <p:nvPr/>
          </p:nvSpPr>
          <p:spPr>
            <a:xfrm>
              <a:off x="5400568" y="584069"/>
              <a:ext cx="709448" cy="3395801"/>
            </a:xfrm>
            <a:prstGeom prst="rect">
              <a:avLst/>
            </a:prstGeom>
            <a:noFill/>
          </p:spPr>
          <p:txBody>
            <a:bodyPr wrap="square" rtlCol="0">
              <a:spAutoFit/>
            </a:bodyPr>
            <a:lstStyle/>
            <a:p>
              <a:pPr algn="r">
                <a:spcBef>
                  <a:spcPts val="200"/>
                </a:spcBef>
              </a:pPr>
              <a:r>
                <a:rPr lang="en-US" dirty="0">
                  <a:solidFill>
                    <a:srgbClr val="0070C0"/>
                  </a:solidFill>
                </a:rPr>
                <a:t>quick</a:t>
              </a:r>
            </a:p>
            <a:p>
              <a:pPr algn="r">
                <a:spcBef>
                  <a:spcPts val="200"/>
                </a:spcBef>
              </a:pPr>
              <a:r>
                <a:rPr lang="en-US" dirty="0"/>
                <a:t>62</a:t>
              </a:r>
            </a:p>
            <a:p>
              <a:pPr algn="r">
                <a:spcBef>
                  <a:spcPts val="200"/>
                </a:spcBef>
              </a:pPr>
              <a:r>
                <a:rPr lang="en-US" dirty="0"/>
                <a:t>69</a:t>
              </a:r>
            </a:p>
            <a:p>
              <a:pPr algn="r">
                <a:spcBef>
                  <a:spcPts val="200"/>
                </a:spcBef>
              </a:pPr>
              <a:r>
                <a:rPr lang="en-US" dirty="0"/>
                <a:t>84</a:t>
              </a:r>
            </a:p>
            <a:p>
              <a:pPr algn="r">
                <a:spcBef>
                  <a:spcPts val="200"/>
                </a:spcBef>
              </a:pPr>
              <a:r>
                <a:rPr lang="en-US" dirty="0"/>
                <a:t>311</a:t>
              </a:r>
            </a:p>
            <a:p>
              <a:pPr algn="r">
                <a:spcBef>
                  <a:spcPts val="200"/>
                </a:spcBef>
              </a:pPr>
              <a:r>
                <a:rPr lang="en-US" dirty="0"/>
                <a:t>421</a:t>
              </a:r>
            </a:p>
            <a:p>
              <a:pPr algn="r">
                <a:spcBef>
                  <a:spcPts val="200"/>
                </a:spcBef>
              </a:pPr>
              <a:r>
                <a:rPr lang="en-US" dirty="0"/>
                <a:t>430</a:t>
              </a:r>
            </a:p>
            <a:p>
              <a:pPr algn="r">
                <a:spcBef>
                  <a:spcPts val="200"/>
                </a:spcBef>
              </a:pPr>
              <a:r>
                <a:rPr lang="en-US" dirty="0"/>
                <a:t>559</a:t>
              </a:r>
            </a:p>
            <a:p>
              <a:pPr algn="r">
                <a:spcBef>
                  <a:spcPts val="200"/>
                </a:spcBef>
              </a:pPr>
              <a:r>
                <a:rPr lang="en-US" dirty="0"/>
                <a:t>619</a:t>
              </a:r>
            </a:p>
            <a:p>
              <a:pPr algn="r">
                <a:spcBef>
                  <a:spcPts val="200"/>
                </a:spcBef>
              </a:pPr>
              <a:r>
                <a:rPr lang="en-US" dirty="0"/>
                <a:t>794</a:t>
              </a:r>
            </a:p>
            <a:p>
              <a:pPr algn="r">
                <a:spcBef>
                  <a:spcPts val="200"/>
                </a:spcBef>
              </a:pPr>
              <a:r>
                <a:rPr lang="en-US" dirty="0"/>
                <a:t>952</a:t>
              </a:r>
            </a:p>
          </p:txBody>
        </p:sp>
        <p:sp>
          <p:nvSpPr>
            <p:cNvPr id="19" name="TextBox 18">
              <a:extLst>
                <a:ext uri="{FF2B5EF4-FFF2-40B4-BE49-F238E27FC236}">
                  <a16:creationId xmlns:a16="http://schemas.microsoft.com/office/drawing/2014/main" id="{7772789C-C4E8-4CBC-BA32-66334BA73563}"/>
                </a:ext>
              </a:extLst>
            </p:cNvPr>
            <p:cNvSpPr txBox="1"/>
            <p:nvPr/>
          </p:nvSpPr>
          <p:spPr>
            <a:xfrm>
              <a:off x="6076943" y="-619703"/>
              <a:ext cx="814552" cy="4606389"/>
            </a:xfrm>
            <a:prstGeom prst="rect">
              <a:avLst/>
            </a:prstGeom>
            <a:noFill/>
          </p:spPr>
          <p:txBody>
            <a:bodyPr wrap="square" rtlCol="0">
              <a:spAutoFit/>
            </a:bodyPr>
            <a:lstStyle/>
            <a:p>
              <a:pPr algn="r">
                <a:spcBef>
                  <a:spcPts val="200"/>
                </a:spcBef>
              </a:pPr>
              <a:r>
                <a:rPr lang="en-US" dirty="0">
                  <a:solidFill>
                    <a:srgbClr val="0070C0"/>
                  </a:solidFill>
                </a:rPr>
                <a:t>brown</a:t>
              </a:r>
            </a:p>
            <a:p>
              <a:pPr algn="r">
                <a:spcBef>
                  <a:spcPts val="200"/>
                </a:spcBef>
              </a:pPr>
              <a:r>
                <a:rPr lang="en-US" dirty="0"/>
                <a:t>83</a:t>
              </a:r>
            </a:p>
            <a:p>
              <a:pPr algn="r">
                <a:spcBef>
                  <a:spcPts val="200"/>
                </a:spcBef>
              </a:pPr>
              <a:r>
                <a:rPr lang="en-US" dirty="0"/>
                <a:t>94</a:t>
              </a:r>
            </a:p>
            <a:p>
              <a:pPr algn="r">
                <a:spcBef>
                  <a:spcPts val="200"/>
                </a:spcBef>
              </a:pPr>
              <a:r>
                <a:rPr lang="en-US" dirty="0"/>
                <a:t>170</a:t>
              </a:r>
            </a:p>
            <a:p>
              <a:pPr algn="r">
                <a:spcBef>
                  <a:spcPts val="200"/>
                </a:spcBef>
              </a:pPr>
              <a:r>
                <a:rPr lang="en-US" dirty="0"/>
                <a:t>179</a:t>
              </a:r>
            </a:p>
            <a:p>
              <a:pPr algn="r">
                <a:spcBef>
                  <a:spcPts val="200"/>
                </a:spcBef>
              </a:pPr>
              <a:r>
                <a:rPr lang="en-US" dirty="0"/>
                <a:t>216</a:t>
              </a:r>
            </a:p>
            <a:p>
              <a:pPr algn="r">
                <a:spcBef>
                  <a:spcPts val="200"/>
                </a:spcBef>
              </a:pPr>
              <a:r>
                <a:rPr lang="en-US" dirty="0"/>
                <a:t>227</a:t>
              </a:r>
            </a:p>
            <a:p>
              <a:pPr algn="r">
                <a:spcBef>
                  <a:spcPts val="200"/>
                </a:spcBef>
              </a:pPr>
              <a:r>
                <a:rPr lang="en-US" dirty="0"/>
                <a:t>400</a:t>
              </a:r>
            </a:p>
            <a:p>
              <a:pPr algn="r">
                <a:spcBef>
                  <a:spcPts val="200"/>
                </a:spcBef>
              </a:pPr>
              <a:r>
                <a:rPr lang="en-US" dirty="0"/>
                <a:t>417</a:t>
              </a:r>
            </a:p>
            <a:p>
              <a:pPr algn="r">
                <a:spcBef>
                  <a:spcPts val="200"/>
                </a:spcBef>
              </a:pPr>
              <a:r>
                <a:rPr lang="en-US" dirty="0"/>
                <a:t>422</a:t>
              </a:r>
            </a:p>
            <a:p>
              <a:pPr algn="r">
                <a:spcBef>
                  <a:spcPts val="200"/>
                </a:spcBef>
              </a:pPr>
              <a:r>
                <a:rPr lang="en-US" dirty="0"/>
                <a:t>516</a:t>
              </a:r>
            </a:p>
            <a:p>
              <a:pPr algn="r">
                <a:spcBef>
                  <a:spcPts val="200"/>
                </a:spcBef>
              </a:pPr>
              <a:r>
                <a:rPr lang="en-US" dirty="0"/>
                <a:t>795</a:t>
              </a:r>
            </a:p>
            <a:p>
              <a:pPr algn="r">
                <a:spcBef>
                  <a:spcPts val="200"/>
                </a:spcBef>
              </a:pPr>
              <a:r>
                <a:rPr lang="en-US" dirty="0"/>
                <a:t>826</a:t>
              </a:r>
            </a:p>
            <a:p>
              <a:pPr algn="r">
                <a:spcBef>
                  <a:spcPts val="200"/>
                </a:spcBef>
              </a:pPr>
              <a:r>
                <a:rPr lang="en-US" dirty="0"/>
                <a:t>828</a:t>
              </a:r>
            </a:p>
            <a:p>
              <a:pPr algn="r">
                <a:spcBef>
                  <a:spcPts val="200"/>
                </a:spcBef>
              </a:pPr>
              <a:r>
                <a:rPr lang="en-US" dirty="0"/>
                <a:t>957</a:t>
              </a:r>
            </a:p>
          </p:txBody>
        </p:sp>
        <p:sp>
          <p:nvSpPr>
            <p:cNvPr id="20" name="TextBox 19">
              <a:extLst>
                <a:ext uri="{FF2B5EF4-FFF2-40B4-BE49-F238E27FC236}">
                  <a16:creationId xmlns:a16="http://schemas.microsoft.com/office/drawing/2014/main" id="{6B876EAC-77E9-4032-9EA9-96BC5345F270}"/>
                </a:ext>
              </a:extLst>
            </p:cNvPr>
            <p:cNvSpPr txBox="1"/>
            <p:nvPr/>
          </p:nvSpPr>
          <p:spPr>
            <a:xfrm>
              <a:off x="6852537" y="1499029"/>
              <a:ext cx="814552" cy="2333972"/>
            </a:xfrm>
            <a:prstGeom prst="rect">
              <a:avLst/>
            </a:prstGeom>
            <a:noFill/>
          </p:spPr>
          <p:txBody>
            <a:bodyPr wrap="square" rtlCol="0">
              <a:spAutoFit/>
            </a:bodyPr>
            <a:lstStyle/>
            <a:p>
              <a:pPr algn="r"/>
              <a:r>
                <a:rPr lang="en-US" dirty="0">
                  <a:solidFill>
                    <a:srgbClr val="0070C0"/>
                  </a:solidFill>
                </a:rPr>
                <a:t>fox</a:t>
              </a:r>
            </a:p>
            <a:p>
              <a:pPr algn="r"/>
              <a:r>
                <a:rPr lang="en-US" dirty="0"/>
                <a:t>284</a:t>
              </a:r>
            </a:p>
            <a:p>
              <a:pPr algn="r"/>
              <a:r>
                <a:rPr lang="en-US" dirty="0"/>
                <a:t>423</a:t>
              </a:r>
            </a:p>
            <a:p>
              <a:pPr algn="r">
                <a:spcBef>
                  <a:spcPts val="200"/>
                </a:spcBef>
              </a:pPr>
              <a:r>
                <a:rPr lang="en-US" dirty="0"/>
                <a:t>580</a:t>
              </a:r>
            </a:p>
            <a:p>
              <a:pPr algn="r"/>
              <a:r>
                <a:rPr lang="en-US" dirty="0"/>
                <a:t>612</a:t>
              </a:r>
            </a:p>
            <a:p>
              <a:pPr algn="r"/>
              <a:r>
                <a:rPr lang="en-US" dirty="0"/>
                <a:t>796</a:t>
              </a:r>
            </a:p>
            <a:p>
              <a:pPr algn="r"/>
              <a:r>
                <a:rPr lang="en-US" dirty="0"/>
                <a:t>912</a:t>
              </a:r>
            </a:p>
            <a:p>
              <a:pPr algn="r"/>
              <a:r>
                <a:rPr lang="en-US" dirty="0"/>
                <a:t>958</a:t>
              </a:r>
            </a:p>
          </p:txBody>
        </p:sp>
        <p:grpSp>
          <p:nvGrpSpPr>
            <p:cNvPr id="21" name="Group 20">
              <a:extLst>
                <a:ext uri="{FF2B5EF4-FFF2-40B4-BE49-F238E27FC236}">
                  <a16:creationId xmlns:a16="http://schemas.microsoft.com/office/drawing/2014/main" id="{E7C08C42-3DEE-41C6-BC7B-25538AD10614}"/>
                </a:ext>
              </a:extLst>
            </p:cNvPr>
            <p:cNvGrpSpPr/>
            <p:nvPr/>
          </p:nvGrpSpPr>
          <p:grpSpPr>
            <a:xfrm>
              <a:off x="5511602" y="2073951"/>
              <a:ext cx="2155487" cy="328984"/>
              <a:chOff x="5511602" y="2073951"/>
              <a:chExt cx="2155487" cy="328984"/>
            </a:xfrm>
          </p:grpSpPr>
          <p:sp>
            <p:nvSpPr>
              <p:cNvPr id="22" name="Rectangle: Rounded Corners 21">
                <a:extLst>
                  <a:ext uri="{FF2B5EF4-FFF2-40B4-BE49-F238E27FC236}">
                    <a16:creationId xmlns:a16="http://schemas.microsoft.com/office/drawing/2014/main" id="{BB9FBDAA-45C9-4E4C-934E-5CD0F9A5C930}"/>
                  </a:ext>
                </a:extLst>
              </p:cNvPr>
              <p:cNvSpPr/>
              <p:nvPr/>
            </p:nvSpPr>
            <p:spPr>
              <a:xfrm>
                <a:off x="6322189" y="2073951"/>
                <a:ext cx="530348" cy="32898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Rounded Corners 22">
                <a:extLst>
                  <a:ext uri="{FF2B5EF4-FFF2-40B4-BE49-F238E27FC236}">
                    <a16:creationId xmlns:a16="http://schemas.microsoft.com/office/drawing/2014/main" id="{E70D9DB2-44EB-4D09-B3AF-92097A3A34D1}"/>
                  </a:ext>
                </a:extLst>
              </p:cNvPr>
              <p:cNvSpPr/>
              <p:nvPr/>
            </p:nvSpPr>
            <p:spPr>
              <a:xfrm>
                <a:off x="5511602" y="2073951"/>
                <a:ext cx="530348" cy="32898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Rounded Corners 23">
                <a:extLst>
                  <a:ext uri="{FF2B5EF4-FFF2-40B4-BE49-F238E27FC236}">
                    <a16:creationId xmlns:a16="http://schemas.microsoft.com/office/drawing/2014/main" id="{F1D5641E-1FFB-440D-B223-F79D10FCB70D}"/>
                  </a:ext>
                </a:extLst>
              </p:cNvPr>
              <p:cNvSpPr/>
              <p:nvPr/>
            </p:nvSpPr>
            <p:spPr>
              <a:xfrm>
                <a:off x="7136741" y="2073951"/>
                <a:ext cx="530348" cy="32898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5" name="Group 24">
            <a:extLst>
              <a:ext uri="{FF2B5EF4-FFF2-40B4-BE49-F238E27FC236}">
                <a16:creationId xmlns:a16="http://schemas.microsoft.com/office/drawing/2014/main" id="{CF849B2B-003B-4461-B822-3EF4655B0B9B}"/>
              </a:ext>
            </a:extLst>
          </p:cNvPr>
          <p:cNvGrpSpPr/>
          <p:nvPr/>
        </p:nvGrpSpPr>
        <p:grpSpPr>
          <a:xfrm>
            <a:off x="6271026" y="1836310"/>
            <a:ext cx="2273302" cy="4606389"/>
            <a:chOff x="5393787" y="-896594"/>
            <a:chExt cx="2273302" cy="4606389"/>
          </a:xfrm>
        </p:grpSpPr>
        <p:sp>
          <p:nvSpPr>
            <p:cNvPr id="26" name="TextBox 25">
              <a:extLst>
                <a:ext uri="{FF2B5EF4-FFF2-40B4-BE49-F238E27FC236}">
                  <a16:creationId xmlns:a16="http://schemas.microsoft.com/office/drawing/2014/main" id="{77BE37BF-3CFD-4E60-95A1-BF69E6CC791E}"/>
                </a:ext>
              </a:extLst>
            </p:cNvPr>
            <p:cNvSpPr txBox="1"/>
            <p:nvPr/>
          </p:nvSpPr>
          <p:spPr>
            <a:xfrm>
              <a:off x="5393787" y="-29300"/>
              <a:ext cx="709448" cy="3395801"/>
            </a:xfrm>
            <a:prstGeom prst="rect">
              <a:avLst/>
            </a:prstGeom>
            <a:noFill/>
          </p:spPr>
          <p:txBody>
            <a:bodyPr wrap="square" rtlCol="0">
              <a:spAutoFit/>
            </a:bodyPr>
            <a:lstStyle/>
            <a:p>
              <a:pPr algn="r">
                <a:spcBef>
                  <a:spcPts val="200"/>
                </a:spcBef>
              </a:pPr>
              <a:r>
                <a:rPr lang="en-US" dirty="0">
                  <a:solidFill>
                    <a:srgbClr val="0070C0"/>
                  </a:solidFill>
                </a:rPr>
                <a:t>quick</a:t>
              </a:r>
            </a:p>
            <a:p>
              <a:pPr algn="r">
                <a:spcBef>
                  <a:spcPts val="200"/>
                </a:spcBef>
              </a:pPr>
              <a:r>
                <a:rPr lang="en-US" dirty="0"/>
                <a:t>62</a:t>
              </a:r>
            </a:p>
            <a:p>
              <a:pPr algn="r">
                <a:spcBef>
                  <a:spcPts val="200"/>
                </a:spcBef>
              </a:pPr>
              <a:r>
                <a:rPr lang="en-US" dirty="0"/>
                <a:t>69</a:t>
              </a:r>
            </a:p>
            <a:p>
              <a:pPr algn="r">
                <a:spcBef>
                  <a:spcPts val="200"/>
                </a:spcBef>
              </a:pPr>
              <a:r>
                <a:rPr lang="en-US" dirty="0"/>
                <a:t>84</a:t>
              </a:r>
            </a:p>
            <a:p>
              <a:pPr algn="r">
                <a:spcBef>
                  <a:spcPts val="200"/>
                </a:spcBef>
              </a:pPr>
              <a:r>
                <a:rPr lang="en-US" dirty="0"/>
                <a:t>311</a:t>
              </a:r>
            </a:p>
            <a:p>
              <a:pPr algn="r">
                <a:spcBef>
                  <a:spcPts val="200"/>
                </a:spcBef>
              </a:pPr>
              <a:r>
                <a:rPr lang="en-US" dirty="0"/>
                <a:t>421</a:t>
              </a:r>
            </a:p>
            <a:p>
              <a:pPr algn="r">
                <a:spcBef>
                  <a:spcPts val="200"/>
                </a:spcBef>
              </a:pPr>
              <a:r>
                <a:rPr lang="en-US" dirty="0"/>
                <a:t>430</a:t>
              </a:r>
            </a:p>
            <a:p>
              <a:pPr algn="r">
                <a:spcBef>
                  <a:spcPts val="200"/>
                </a:spcBef>
              </a:pPr>
              <a:r>
                <a:rPr lang="en-US" dirty="0"/>
                <a:t>559</a:t>
              </a:r>
            </a:p>
            <a:p>
              <a:pPr algn="r">
                <a:spcBef>
                  <a:spcPts val="200"/>
                </a:spcBef>
              </a:pPr>
              <a:r>
                <a:rPr lang="en-US" dirty="0"/>
                <a:t>619</a:t>
              </a:r>
            </a:p>
            <a:p>
              <a:pPr algn="r">
                <a:spcBef>
                  <a:spcPts val="200"/>
                </a:spcBef>
              </a:pPr>
              <a:r>
                <a:rPr lang="en-US" dirty="0"/>
                <a:t>794</a:t>
              </a:r>
            </a:p>
            <a:p>
              <a:pPr algn="r">
                <a:spcBef>
                  <a:spcPts val="200"/>
                </a:spcBef>
              </a:pPr>
              <a:r>
                <a:rPr lang="en-US" dirty="0"/>
                <a:t>952</a:t>
              </a:r>
            </a:p>
          </p:txBody>
        </p:sp>
        <p:sp>
          <p:nvSpPr>
            <p:cNvPr id="27" name="TextBox 26">
              <a:extLst>
                <a:ext uri="{FF2B5EF4-FFF2-40B4-BE49-F238E27FC236}">
                  <a16:creationId xmlns:a16="http://schemas.microsoft.com/office/drawing/2014/main" id="{1F6AAD34-5372-4150-A0E9-44D54FDD611F}"/>
                </a:ext>
              </a:extLst>
            </p:cNvPr>
            <p:cNvSpPr txBox="1"/>
            <p:nvPr/>
          </p:nvSpPr>
          <p:spPr>
            <a:xfrm>
              <a:off x="6068571" y="-896594"/>
              <a:ext cx="814552" cy="4606389"/>
            </a:xfrm>
            <a:prstGeom prst="rect">
              <a:avLst/>
            </a:prstGeom>
            <a:noFill/>
          </p:spPr>
          <p:txBody>
            <a:bodyPr wrap="square" rtlCol="0">
              <a:spAutoFit/>
            </a:bodyPr>
            <a:lstStyle/>
            <a:p>
              <a:pPr algn="r">
                <a:spcBef>
                  <a:spcPts val="200"/>
                </a:spcBef>
              </a:pPr>
              <a:r>
                <a:rPr lang="en-US" dirty="0">
                  <a:solidFill>
                    <a:srgbClr val="0070C0"/>
                  </a:solidFill>
                </a:rPr>
                <a:t>brown</a:t>
              </a:r>
            </a:p>
            <a:p>
              <a:pPr algn="r">
                <a:spcBef>
                  <a:spcPts val="200"/>
                </a:spcBef>
              </a:pPr>
              <a:r>
                <a:rPr lang="en-US" dirty="0"/>
                <a:t>83</a:t>
              </a:r>
            </a:p>
            <a:p>
              <a:pPr algn="r">
                <a:spcBef>
                  <a:spcPts val="200"/>
                </a:spcBef>
              </a:pPr>
              <a:r>
                <a:rPr lang="en-US" dirty="0"/>
                <a:t>94</a:t>
              </a:r>
            </a:p>
            <a:p>
              <a:pPr algn="r">
                <a:spcBef>
                  <a:spcPts val="200"/>
                </a:spcBef>
              </a:pPr>
              <a:r>
                <a:rPr lang="en-US" dirty="0"/>
                <a:t>170</a:t>
              </a:r>
            </a:p>
            <a:p>
              <a:pPr algn="r">
                <a:spcBef>
                  <a:spcPts val="200"/>
                </a:spcBef>
              </a:pPr>
              <a:r>
                <a:rPr lang="en-US" dirty="0"/>
                <a:t>179</a:t>
              </a:r>
            </a:p>
            <a:p>
              <a:pPr algn="r">
                <a:spcBef>
                  <a:spcPts val="200"/>
                </a:spcBef>
              </a:pPr>
              <a:r>
                <a:rPr lang="en-US" dirty="0"/>
                <a:t>216</a:t>
              </a:r>
            </a:p>
            <a:p>
              <a:pPr algn="r">
                <a:spcBef>
                  <a:spcPts val="200"/>
                </a:spcBef>
              </a:pPr>
              <a:r>
                <a:rPr lang="en-US" dirty="0"/>
                <a:t>227</a:t>
              </a:r>
            </a:p>
            <a:p>
              <a:pPr algn="r">
                <a:spcBef>
                  <a:spcPts val="200"/>
                </a:spcBef>
              </a:pPr>
              <a:r>
                <a:rPr lang="en-US" dirty="0"/>
                <a:t>400</a:t>
              </a:r>
            </a:p>
            <a:p>
              <a:pPr algn="r">
                <a:spcBef>
                  <a:spcPts val="200"/>
                </a:spcBef>
              </a:pPr>
              <a:r>
                <a:rPr lang="en-US" dirty="0"/>
                <a:t>417</a:t>
              </a:r>
            </a:p>
            <a:p>
              <a:pPr algn="r">
                <a:spcBef>
                  <a:spcPts val="200"/>
                </a:spcBef>
              </a:pPr>
              <a:r>
                <a:rPr lang="en-US" dirty="0"/>
                <a:t>422</a:t>
              </a:r>
            </a:p>
            <a:p>
              <a:pPr algn="r">
                <a:spcBef>
                  <a:spcPts val="200"/>
                </a:spcBef>
              </a:pPr>
              <a:r>
                <a:rPr lang="en-US" dirty="0"/>
                <a:t>516</a:t>
              </a:r>
            </a:p>
            <a:p>
              <a:pPr algn="r">
                <a:spcBef>
                  <a:spcPts val="200"/>
                </a:spcBef>
              </a:pPr>
              <a:r>
                <a:rPr lang="en-US" dirty="0"/>
                <a:t>795</a:t>
              </a:r>
            </a:p>
            <a:p>
              <a:pPr algn="r">
                <a:spcBef>
                  <a:spcPts val="200"/>
                </a:spcBef>
              </a:pPr>
              <a:r>
                <a:rPr lang="en-US" dirty="0"/>
                <a:t>826</a:t>
              </a:r>
            </a:p>
            <a:p>
              <a:pPr algn="r">
                <a:spcBef>
                  <a:spcPts val="200"/>
                </a:spcBef>
              </a:pPr>
              <a:r>
                <a:rPr lang="en-US" dirty="0"/>
                <a:t>828</a:t>
              </a:r>
            </a:p>
            <a:p>
              <a:pPr algn="r">
                <a:spcBef>
                  <a:spcPts val="200"/>
                </a:spcBef>
              </a:pPr>
              <a:r>
                <a:rPr lang="en-US" dirty="0"/>
                <a:t>957</a:t>
              </a:r>
            </a:p>
          </p:txBody>
        </p:sp>
        <p:sp>
          <p:nvSpPr>
            <p:cNvPr id="28" name="TextBox 27">
              <a:extLst>
                <a:ext uri="{FF2B5EF4-FFF2-40B4-BE49-F238E27FC236}">
                  <a16:creationId xmlns:a16="http://schemas.microsoft.com/office/drawing/2014/main" id="{7D7D413B-46B1-4647-9BD9-25E7E263FFA3}"/>
                </a:ext>
              </a:extLst>
            </p:cNvPr>
            <p:cNvSpPr txBox="1"/>
            <p:nvPr/>
          </p:nvSpPr>
          <p:spPr>
            <a:xfrm>
              <a:off x="6852537" y="1228954"/>
              <a:ext cx="814552" cy="2333972"/>
            </a:xfrm>
            <a:prstGeom prst="rect">
              <a:avLst/>
            </a:prstGeom>
            <a:noFill/>
          </p:spPr>
          <p:txBody>
            <a:bodyPr wrap="square" rtlCol="0">
              <a:spAutoFit/>
            </a:bodyPr>
            <a:lstStyle/>
            <a:p>
              <a:pPr algn="r"/>
              <a:r>
                <a:rPr lang="en-US" dirty="0">
                  <a:solidFill>
                    <a:srgbClr val="0070C0"/>
                  </a:solidFill>
                </a:rPr>
                <a:t>fox</a:t>
              </a:r>
            </a:p>
            <a:p>
              <a:pPr algn="r"/>
              <a:r>
                <a:rPr lang="en-US" dirty="0"/>
                <a:t>284</a:t>
              </a:r>
            </a:p>
            <a:p>
              <a:pPr algn="r"/>
              <a:r>
                <a:rPr lang="en-US" dirty="0"/>
                <a:t>423</a:t>
              </a:r>
            </a:p>
            <a:p>
              <a:pPr algn="r">
                <a:spcBef>
                  <a:spcPts val="200"/>
                </a:spcBef>
              </a:pPr>
              <a:r>
                <a:rPr lang="en-US" dirty="0"/>
                <a:t>580</a:t>
              </a:r>
            </a:p>
            <a:p>
              <a:pPr algn="r"/>
              <a:r>
                <a:rPr lang="en-US" dirty="0"/>
                <a:t>612</a:t>
              </a:r>
            </a:p>
            <a:p>
              <a:pPr algn="r"/>
              <a:r>
                <a:rPr lang="en-US" dirty="0"/>
                <a:t>796</a:t>
              </a:r>
            </a:p>
            <a:p>
              <a:pPr algn="r"/>
              <a:r>
                <a:rPr lang="en-US" dirty="0"/>
                <a:t>912</a:t>
              </a:r>
            </a:p>
            <a:p>
              <a:pPr algn="r"/>
              <a:r>
                <a:rPr lang="en-US" dirty="0"/>
                <a:t>958</a:t>
              </a:r>
            </a:p>
          </p:txBody>
        </p:sp>
        <p:grpSp>
          <p:nvGrpSpPr>
            <p:cNvPr id="29" name="Group 28">
              <a:extLst>
                <a:ext uri="{FF2B5EF4-FFF2-40B4-BE49-F238E27FC236}">
                  <a16:creationId xmlns:a16="http://schemas.microsoft.com/office/drawing/2014/main" id="{F7F6A6C5-AADE-41DD-96BA-7DD6584BDD80}"/>
                </a:ext>
              </a:extLst>
            </p:cNvPr>
            <p:cNvGrpSpPr/>
            <p:nvPr/>
          </p:nvGrpSpPr>
          <p:grpSpPr>
            <a:xfrm>
              <a:off x="5511602" y="2073951"/>
              <a:ext cx="2155487" cy="328984"/>
              <a:chOff x="5511602" y="2073951"/>
              <a:chExt cx="2155487" cy="328984"/>
            </a:xfrm>
          </p:grpSpPr>
          <p:sp>
            <p:nvSpPr>
              <p:cNvPr id="30" name="Rectangle: Rounded Corners 29">
                <a:extLst>
                  <a:ext uri="{FF2B5EF4-FFF2-40B4-BE49-F238E27FC236}">
                    <a16:creationId xmlns:a16="http://schemas.microsoft.com/office/drawing/2014/main" id="{9B111889-69DC-4F11-9E79-C243349D1027}"/>
                  </a:ext>
                </a:extLst>
              </p:cNvPr>
              <p:cNvSpPr/>
              <p:nvPr/>
            </p:nvSpPr>
            <p:spPr>
              <a:xfrm>
                <a:off x="6322189" y="2073951"/>
                <a:ext cx="530348" cy="32898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Rounded Corners 30">
                <a:extLst>
                  <a:ext uri="{FF2B5EF4-FFF2-40B4-BE49-F238E27FC236}">
                    <a16:creationId xmlns:a16="http://schemas.microsoft.com/office/drawing/2014/main" id="{CA9405C3-36EF-459C-A9C8-DCF0F7D2CEE2}"/>
                  </a:ext>
                </a:extLst>
              </p:cNvPr>
              <p:cNvSpPr/>
              <p:nvPr/>
            </p:nvSpPr>
            <p:spPr>
              <a:xfrm>
                <a:off x="5511602" y="2073951"/>
                <a:ext cx="530348" cy="32898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Rounded Corners 31">
                <a:extLst>
                  <a:ext uri="{FF2B5EF4-FFF2-40B4-BE49-F238E27FC236}">
                    <a16:creationId xmlns:a16="http://schemas.microsoft.com/office/drawing/2014/main" id="{442A08D1-CBD1-4B67-864F-22CE1AB49168}"/>
                  </a:ext>
                </a:extLst>
              </p:cNvPr>
              <p:cNvSpPr/>
              <p:nvPr/>
            </p:nvSpPr>
            <p:spPr>
              <a:xfrm>
                <a:off x="7136741" y="2073951"/>
                <a:ext cx="530348" cy="32898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33" name="TextBox 32">
            <a:extLst>
              <a:ext uri="{FF2B5EF4-FFF2-40B4-BE49-F238E27FC236}">
                <a16:creationId xmlns:a16="http://schemas.microsoft.com/office/drawing/2014/main" id="{72CDD0B7-38E4-41E3-9994-DCBC7715F293}"/>
              </a:ext>
            </a:extLst>
          </p:cNvPr>
          <p:cNvSpPr txBox="1"/>
          <p:nvPr/>
        </p:nvSpPr>
        <p:spPr>
          <a:xfrm>
            <a:off x="494522" y="793788"/>
            <a:ext cx="7408506" cy="646331"/>
          </a:xfrm>
          <a:prstGeom prst="rect">
            <a:avLst/>
          </a:prstGeom>
          <a:noFill/>
        </p:spPr>
        <p:txBody>
          <a:bodyPr wrap="square" rtlCol="0">
            <a:spAutoFit/>
          </a:bodyPr>
          <a:lstStyle/>
          <a:p>
            <a:r>
              <a:rPr lang="en-US" dirty="0"/>
              <a:t>Iterate over the rarest word hits, arranging the other ISRs to as close as they could be to their desired locations in the query.  Here are the first 3 </a:t>
            </a:r>
            <a:r>
              <a:rPr lang="en-US" i="1" dirty="0">
                <a:solidFill>
                  <a:srgbClr val="C00000"/>
                </a:solidFill>
              </a:rPr>
              <a:t>spans</a:t>
            </a:r>
            <a:r>
              <a:rPr lang="en-US" dirty="0"/>
              <a:t>.</a:t>
            </a:r>
          </a:p>
        </p:txBody>
      </p:sp>
    </p:spTree>
    <p:extLst>
      <p:ext uri="{BB962C8B-B14F-4D97-AF65-F5344CB8AC3E}">
        <p14:creationId xmlns:p14="http://schemas.microsoft.com/office/powerpoint/2010/main" val="301295493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80CE794-3879-4798-8A38-66EC4257935D}"/>
              </a:ext>
            </a:extLst>
          </p:cNvPr>
          <p:cNvSpPr txBox="1"/>
          <p:nvPr/>
        </p:nvSpPr>
        <p:spPr>
          <a:xfrm>
            <a:off x="494522" y="200355"/>
            <a:ext cx="7408506" cy="369332"/>
          </a:xfrm>
          <a:prstGeom prst="rect">
            <a:avLst/>
          </a:prstGeom>
          <a:noFill/>
        </p:spPr>
        <p:txBody>
          <a:bodyPr wrap="square" rtlCol="0">
            <a:spAutoFit/>
          </a:bodyPr>
          <a:lstStyle/>
          <a:p>
            <a:r>
              <a:rPr lang="en-US" dirty="0"/>
              <a:t>Example phrase query "quick brown fox".</a:t>
            </a:r>
          </a:p>
        </p:txBody>
      </p:sp>
      <p:grpSp>
        <p:nvGrpSpPr>
          <p:cNvPr id="16" name="Group 15">
            <a:extLst>
              <a:ext uri="{FF2B5EF4-FFF2-40B4-BE49-F238E27FC236}">
                <a16:creationId xmlns:a16="http://schemas.microsoft.com/office/drawing/2014/main" id="{1C325F86-E7C0-4AEF-9CCF-CEFDB6917D60}"/>
              </a:ext>
            </a:extLst>
          </p:cNvPr>
          <p:cNvGrpSpPr/>
          <p:nvPr/>
        </p:nvGrpSpPr>
        <p:grpSpPr>
          <a:xfrm>
            <a:off x="494522" y="1851202"/>
            <a:ext cx="2264602" cy="4606389"/>
            <a:chOff x="5406452" y="255667"/>
            <a:chExt cx="2264602" cy="4606389"/>
          </a:xfrm>
        </p:grpSpPr>
        <p:sp>
          <p:nvSpPr>
            <p:cNvPr id="7" name="TextBox 6">
              <a:extLst>
                <a:ext uri="{FF2B5EF4-FFF2-40B4-BE49-F238E27FC236}">
                  <a16:creationId xmlns:a16="http://schemas.microsoft.com/office/drawing/2014/main" id="{C8741B8A-D0D5-47C1-BDBC-B3882C4A8253}"/>
                </a:ext>
              </a:extLst>
            </p:cNvPr>
            <p:cNvSpPr txBox="1"/>
            <p:nvPr/>
          </p:nvSpPr>
          <p:spPr>
            <a:xfrm>
              <a:off x="5406452" y="860960"/>
              <a:ext cx="709448" cy="3395801"/>
            </a:xfrm>
            <a:prstGeom prst="rect">
              <a:avLst/>
            </a:prstGeom>
            <a:noFill/>
          </p:spPr>
          <p:txBody>
            <a:bodyPr wrap="square" rtlCol="0">
              <a:spAutoFit/>
            </a:bodyPr>
            <a:lstStyle/>
            <a:p>
              <a:pPr algn="r">
                <a:spcBef>
                  <a:spcPts val="200"/>
                </a:spcBef>
              </a:pPr>
              <a:r>
                <a:rPr lang="en-US" dirty="0">
                  <a:solidFill>
                    <a:srgbClr val="0070C0"/>
                  </a:solidFill>
                </a:rPr>
                <a:t>quick</a:t>
              </a:r>
            </a:p>
            <a:p>
              <a:pPr algn="r">
                <a:spcBef>
                  <a:spcPts val="200"/>
                </a:spcBef>
              </a:pPr>
              <a:r>
                <a:rPr lang="en-US" dirty="0"/>
                <a:t>62</a:t>
              </a:r>
            </a:p>
            <a:p>
              <a:pPr algn="r">
                <a:spcBef>
                  <a:spcPts val="200"/>
                </a:spcBef>
              </a:pPr>
              <a:r>
                <a:rPr lang="en-US" dirty="0"/>
                <a:t>69</a:t>
              </a:r>
            </a:p>
            <a:p>
              <a:pPr algn="r">
                <a:spcBef>
                  <a:spcPts val="200"/>
                </a:spcBef>
              </a:pPr>
              <a:r>
                <a:rPr lang="en-US" dirty="0"/>
                <a:t>84</a:t>
              </a:r>
            </a:p>
            <a:p>
              <a:pPr algn="r">
                <a:spcBef>
                  <a:spcPts val="200"/>
                </a:spcBef>
              </a:pPr>
              <a:r>
                <a:rPr lang="en-US" dirty="0"/>
                <a:t>311</a:t>
              </a:r>
            </a:p>
            <a:p>
              <a:pPr algn="r">
                <a:spcBef>
                  <a:spcPts val="200"/>
                </a:spcBef>
              </a:pPr>
              <a:r>
                <a:rPr lang="en-US" dirty="0"/>
                <a:t>421</a:t>
              </a:r>
            </a:p>
            <a:p>
              <a:pPr algn="r">
                <a:spcBef>
                  <a:spcPts val="200"/>
                </a:spcBef>
              </a:pPr>
              <a:r>
                <a:rPr lang="en-US" dirty="0"/>
                <a:t>430</a:t>
              </a:r>
            </a:p>
            <a:p>
              <a:pPr algn="r">
                <a:spcBef>
                  <a:spcPts val="200"/>
                </a:spcBef>
              </a:pPr>
              <a:r>
                <a:rPr lang="en-US" dirty="0"/>
                <a:t>559</a:t>
              </a:r>
            </a:p>
            <a:p>
              <a:pPr algn="r">
                <a:spcBef>
                  <a:spcPts val="200"/>
                </a:spcBef>
              </a:pPr>
              <a:r>
                <a:rPr lang="en-US" dirty="0"/>
                <a:t>619</a:t>
              </a:r>
            </a:p>
            <a:p>
              <a:pPr algn="r">
                <a:spcBef>
                  <a:spcPts val="200"/>
                </a:spcBef>
              </a:pPr>
              <a:r>
                <a:rPr lang="en-US" dirty="0"/>
                <a:t>794</a:t>
              </a:r>
            </a:p>
            <a:p>
              <a:pPr algn="r">
                <a:spcBef>
                  <a:spcPts val="200"/>
                </a:spcBef>
              </a:pPr>
              <a:r>
                <a:rPr lang="en-US" dirty="0"/>
                <a:t>952</a:t>
              </a:r>
            </a:p>
          </p:txBody>
        </p:sp>
        <p:sp>
          <p:nvSpPr>
            <p:cNvPr id="8" name="TextBox 7">
              <a:extLst>
                <a:ext uri="{FF2B5EF4-FFF2-40B4-BE49-F238E27FC236}">
                  <a16:creationId xmlns:a16="http://schemas.microsoft.com/office/drawing/2014/main" id="{75718E03-2FD3-4313-BDAA-292731AB5538}"/>
                </a:ext>
              </a:extLst>
            </p:cNvPr>
            <p:cNvSpPr txBox="1"/>
            <p:nvPr/>
          </p:nvSpPr>
          <p:spPr>
            <a:xfrm>
              <a:off x="6037985" y="255667"/>
              <a:ext cx="814552" cy="4606389"/>
            </a:xfrm>
            <a:prstGeom prst="rect">
              <a:avLst/>
            </a:prstGeom>
            <a:noFill/>
          </p:spPr>
          <p:txBody>
            <a:bodyPr wrap="square" rtlCol="0">
              <a:spAutoFit/>
            </a:bodyPr>
            <a:lstStyle/>
            <a:p>
              <a:pPr algn="r">
                <a:spcBef>
                  <a:spcPts val="200"/>
                </a:spcBef>
              </a:pPr>
              <a:r>
                <a:rPr lang="en-US" dirty="0">
                  <a:solidFill>
                    <a:srgbClr val="0070C0"/>
                  </a:solidFill>
                </a:rPr>
                <a:t>brown</a:t>
              </a:r>
            </a:p>
            <a:p>
              <a:pPr algn="r">
                <a:spcBef>
                  <a:spcPts val="200"/>
                </a:spcBef>
              </a:pPr>
              <a:r>
                <a:rPr lang="en-US" dirty="0"/>
                <a:t>83</a:t>
              </a:r>
            </a:p>
            <a:p>
              <a:pPr algn="r">
                <a:spcBef>
                  <a:spcPts val="200"/>
                </a:spcBef>
              </a:pPr>
              <a:r>
                <a:rPr lang="en-US" dirty="0"/>
                <a:t>94</a:t>
              </a:r>
            </a:p>
            <a:p>
              <a:pPr algn="r">
                <a:spcBef>
                  <a:spcPts val="200"/>
                </a:spcBef>
              </a:pPr>
              <a:r>
                <a:rPr lang="en-US" dirty="0"/>
                <a:t>170</a:t>
              </a:r>
            </a:p>
            <a:p>
              <a:pPr algn="r">
                <a:spcBef>
                  <a:spcPts val="200"/>
                </a:spcBef>
              </a:pPr>
              <a:r>
                <a:rPr lang="en-US" dirty="0"/>
                <a:t>179</a:t>
              </a:r>
            </a:p>
            <a:p>
              <a:pPr algn="r">
                <a:spcBef>
                  <a:spcPts val="200"/>
                </a:spcBef>
              </a:pPr>
              <a:r>
                <a:rPr lang="en-US" dirty="0"/>
                <a:t>216</a:t>
              </a:r>
            </a:p>
            <a:p>
              <a:pPr algn="r">
                <a:spcBef>
                  <a:spcPts val="200"/>
                </a:spcBef>
              </a:pPr>
              <a:r>
                <a:rPr lang="en-US" dirty="0"/>
                <a:t>227</a:t>
              </a:r>
            </a:p>
            <a:p>
              <a:pPr algn="r">
                <a:spcBef>
                  <a:spcPts val="200"/>
                </a:spcBef>
              </a:pPr>
              <a:r>
                <a:rPr lang="en-US" dirty="0"/>
                <a:t>400</a:t>
              </a:r>
            </a:p>
            <a:p>
              <a:pPr algn="r">
                <a:spcBef>
                  <a:spcPts val="200"/>
                </a:spcBef>
              </a:pPr>
              <a:r>
                <a:rPr lang="en-US" dirty="0"/>
                <a:t>417</a:t>
              </a:r>
            </a:p>
            <a:p>
              <a:pPr algn="r">
                <a:spcBef>
                  <a:spcPts val="200"/>
                </a:spcBef>
              </a:pPr>
              <a:r>
                <a:rPr lang="en-US" dirty="0"/>
                <a:t>422</a:t>
              </a:r>
            </a:p>
            <a:p>
              <a:pPr algn="r">
                <a:spcBef>
                  <a:spcPts val="200"/>
                </a:spcBef>
              </a:pPr>
              <a:r>
                <a:rPr lang="en-US" dirty="0"/>
                <a:t>516</a:t>
              </a:r>
            </a:p>
            <a:p>
              <a:pPr algn="r">
                <a:spcBef>
                  <a:spcPts val="200"/>
                </a:spcBef>
              </a:pPr>
              <a:r>
                <a:rPr lang="en-US" dirty="0"/>
                <a:t>795</a:t>
              </a:r>
            </a:p>
            <a:p>
              <a:pPr algn="r">
                <a:spcBef>
                  <a:spcPts val="200"/>
                </a:spcBef>
              </a:pPr>
              <a:r>
                <a:rPr lang="en-US" dirty="0"/>
                <a:t>826</a:t>
              </a:r>
            </a:p>
            <a:p>
              <a:pPr algn="r">
                <a:spcBef>
                  <a:spcPts val="200"/>
                </a:spcBef>
              </a:pPr>
              <a:r>
                <a:rPr lang="en-US" dirty="0"/>
                <a:t>828</a:t>
              </a:r>
            </a:p>
            <a:p>
              <a:pPr algn="r">
                <a:spcBef>
                  <a:spcPts val="200"/>
                </a:spcBef>
              </a:pPr>
              <a:r>
                <a:rPr lang="en-US" dirty="0"/>
                <a:t>957</a:t>
              </a:r>
            </a:p>
          </p:txBody>
        </p:sp>
        <p:sp>
          <p:nvSpPr>
            <p:cNvPr id="9" name="TextBox 8">
              <a:extLst>
                <a:ext uri="{FF2B5EF4-FFF2-40B4-BE49-F238E27FC236}">
                  <a16:creationId xmlns:a16="http://schemas.microsoft.com/office/drawing/2014/main" id="{EFAACD35-3FA8-4FC1-9A46-9B04EF536F4D}"/>
                </a:ext>
              </a:extLst>
            </p:cNvPr>
            <p:cNvSpPr txBox="1"/>
            <p:nvPr/>
          </p:nvSpPr>
          <p:spPr>
            <a:xfrm>
              <a:off x="6856502" y="1750956"/>
              <a:ext cx="814552" cy="2333972"/>
            </a:xfrm>
            <a:prstGeom prst="rect">
              <a:avLst/>
            </a:prstGeom>
            <a:noFill/>
          </p:spPr>
          <p:txBody>
            <a:bodyPr wrap="square" rtlCol="0">
              <a:spAutoFit/>
            </a:bodyPr>
            <a:lstStyle/>
            <a:p>
              <a:pPr algn="r"/>
              <a:r>
                <a:rPr lang="en-US" dirty="0">
                  <a:solidFill>
                    <a:srgbClr val="0070C0"/>
                  </a:solidFill>
                </a:rPr>
                <a:t>fox</a:t>
              </a:r>
            </a:p>
            <a:p>
              <a:pPr algn="r"/>
              <a:r>
                <a:rPr lang="en-US" dirty="0"/>
                <a:t>284</a:t>
              </a:r>
            </a:p>
            <a:p>
              <a:pPr algn="r"/>
              <a:r>
                <a:rPr lang="en-US" dirty="0"/>
                <a:t>423</a:t>
              </a:r>
            </a:p>
            <a:p>
              <a:pPr algn="r">
                <a:spcBef>
                  <a:spcPts val="200"/>
                </a:spcBef>
              </a:pPr>
              <a:r>
                <a:rPr lang="en-US" dirty="0"/>
                <a:t>580</a:t>
              </a:r>
            </a:p>
            <a:p>
              <a:pPr algn="r"/>
              <a:r>
                <a:rPr lang="en-US" dirty="0"/>
                <a:t>612</a:t>
              </a:r>
            </a:p>
            <a:p>
              <a:pPr algn="r"/>
              <a:r>
                <a:rPr lang="en-US" dirty="0"/>
                <a:t>796</a:t>
              </a:r>
            </a:p>
            <a:p>
              <a:pPr algn="r"/>
              <a:r>
                <a:rPr lang="en-US" dirty="0"/>
                <a:t>912</a:t>
              </a:r>
            </a:p>
            <a:p>
              <a:pPr algn="r"/>
              <a:r>
                <a:rPr lang="en-US" dirty="0"/>
                <a:t>958</a:t>
              </a:r>
            </a:p>
          </p:txBody>
        </p:sp>
        <p:grpSp>
          <p:nvGrpSpPr>
            <p:cNvPr id="13" name="Group 12">
              <a:extLst>
                <a:ext uri="{FF2B5EF4-FFF2-40B4-BE49-F238E27FC236}">
                  <a16:creationId xmlns:a16="http://schemas.microsoft.com/office/drawing/2014/main" id="{B6FAFD50-0F34-4385-B059-ABDCC11B92B7}"/>
                </a:ext>
              </a:extLst>
            </p:cNvPr>
            <p:cNvGrpSpPr/>
            <p:nvPr/>
          </p:nvGrpSpPr>
          <p:grpSpPr>
            <a:xfrm>
              <a:off x="5511602" y="2073951"/>
              <a:ext cx="2155487" cy="328984"/>
              <a:chOff x="5511602" y="2073951"/>
              <a:chExt cx="2155487" cy="328984"/>
            </a:xfrm>
          </p:grpSpPr>
          <p:sp>
            <p:nvSpPr>
              <p:cNvPr id="10" name="Rectangle: Rounded Corners 9">
                <a:extLst>
                  <a:ext uri="{FF2B5EF4-FFF2-40B4-BE49-F238E27FC236}">
                    <a16:creationId xmlns:a16="http://schemas.microsoft.com/office/drawing/2014/main" id="{D77460E3-0F60-49A5-AC20-F63F9E51CA35}"/>
                  </a:ext>
                </a:extLst>
              </p:cNvPr>
              <p:cNvSpPr/>
              <p:nvPr/>
            </p:nvSpPr>
            <p:spPr>
              <a:xfrm>
                <a:off x="6322189" y="2073951"/>
                <a:ext cx="530348" cy="32898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Rounded Corners 10">
                <a:extLst>
                  <a:ext uri="{FF2B5EF4-FFF2-40B4-BE49-F238E27FC236}">
                    <a16:creationId xmlns:a16="http://schemas.microsoft.com/office/drawing/2014/main" id="{C6B991F2-9913-43BA-BECA-6A7C1445E44D}"/>
                  </a:ext>
                </a:extLst>
              </p:cNvPr>
              <p:cNvSpPr/>
              <p:nvPr/>
            </p:nvSpPr>
            <p:spPr>
              <a:xfrm>
                <a:off x="5511602" y="2073951"/>
                <a:ext cx="530348" cy="32898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Rounded Corners 11">
                <a:extLst>
                  <a:ext uri="{FF2B5EF4-FFF2-40B4-BE49-F238E27FC236}">
                    <a16:creationId xmlns:a16="http://schemas.microsoft.com/office/drawing/2014/main" id="{3987E374-1BAF-4CED-997B-2FC187D544A1}"/>
                  </a:ext>
                </a:extLst>
              </p:cNvPr>
              <p:cNvSpPr/>
              <p:nvPr/>
            </p:nvSpPr>
            <p:spPr>
              <a:xfrm>
                <a:off x="7136741" y="2073951"/>
                <a:ext cx="530348" cy="32898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4" name="Group 13">
            <a:extLst>
              <a:ext uri="{FF2B5EF4-FFF2-40B4-BE49-F238E27FC236}">
                <a16:creationId xmlns:a16="http://schemas.microsoft.com/office/drawing/2014/main" id="{32EA9B02-E8DE-4245-93EA-781580F11D2C}"/>
              </a:ext>
            </a:extLst>
          </p:cNvPr>
          <p:cNvGrpSpPr/>
          <p:nvPr/>
        </p:nvGrpSpPr>
        <p:grpSpPr>
          <a:xfrm>
            <a:off x="3384490" y="1836310"/>
            <a:ext cx="2266521" cy="4606389"/>
            <a:chOff x="5400568" y="-619703"/>
            <a:chExt cx="2266521" cy="4606389"/>
          </a:xfrm>
        </p:grpSpPr>
        <p:sp>
          <p:nvSpPr>
            <p:cNvPr id="18" name="TextBox 17">
              <a:extLst>
                <a:ext uri="{FF2B5EF4-FFF2-40B4-BE49-F238E27FC236}">
                  <a16:creationId xmlns:a16="http://schemas.microsoft.com/office/drawing/2014/main" id="{AF225702-E25D-43D0-B803-E7D89A3A10F5}"/>
                </a:ext>
              </a:extLst>
            </p:cNvPr>
            <p:cNvSpPr txBox="1"/>
            <p:nvPr/>
          </p:nvSpPr>
          <p:spPr>
            <a:xfrm>
              <a:off x="5400568" y="584069"/>
              <a:ext cx="709448" cy="3395801"/>
            </a:xfrm>
            <a:prstGeom prst="rect">
              <a:avLst/>
            </a:prstGeom>
            <a:noFill/>
          </p:spPr>
          <p:txBody>
            <a:bodyPr wrap="square" rtlCol="0">
              <a:spAutoFit/>
            </a:bodyPr>
            <a:lstStyle/>
            <a:p>
              <a:pPr algn="r">
                <a:spcBef>
                  <a:spcPts val="200"/>
                </a:spcBef>
              </a:pPr>
              <a:r>
                <a:rPr lang="en-US" dirty="0">
                  <a:solidFill>
                    <a:srgbClr val="0070C0"/>
                  </a:solidFill>
                </a:rPr>
                <a:t>quick</a:t>
              </a:r>
            </a:p>
            <a:p>
              <a:pPr algn="r">
                <a:spcBef>
                  <a:spcPts val="200"/>
                </a:spcBef>
              </a:pPr>
              <a:r>
                <a:rPr lang="en-US" dirty="0"/>
                <a:t>62</a:t>
              </a:r>
            </a:p>
            <a:p>
              <a:pPr algn="r">
                <a:spcBef>
                  <a:spcPts val="200"/>
                </a:spcBef>
              </a:pPr>
              <a:r>
                <a:rPr lang="en-US" dirty="0"/>
                <a:t>69</a:t>
              </a:r>
            </a:p>
            <a:p>
              <a:pPr algn="r">
                <a:spcBef>
                  <a:spcPts val="200"/>
                </a:spcBef>
              </a:pPr>
              <a:r>
                <a:rPr lang="en-US" dirty="0"/>
                <a:t>84</a:t>
              </a:r>
            </a:p>
            <a:p>
              <a:pPr algn="r">
                <a:spcBef>
                  <a:spcPts val="200"/>
                </a:spcBef>
              </a:pPr>
              <a:r>
                <a:rPr lang="en-US" dirty="0"/>
                <a:t>311</a:t>
              </a:r>
            </a:p>
            <a:p>
              <a:pPr algn="r">
                <a:spcBef>
                  <a:spcPts val="200"/>
                </a:spcBef>
              </a:pPr>
              <a:r>
                <a:rPr lang="en-US" dirty="0"/>
                <a:t>421</a:t>
              </a:r>
            </a:p>
            <a:p>
              <a:pPr algn="r">
                <a:spcBef>
                  <a:spcPts val="200"/>
                </a:spcBef>
              </a:pPr>
              <a:r>
                <a:rPr lang="en-US" dirty="0"/>
                <a:t>430</a:t>
              </a:r>
            </a:p>
            <a:p>
              <a:pPr algn="r">
                <a:spcBef>
                  <a:spcPts val="200"/>
                </a:spcBef>
              </a:pPr>
              <a:r>
                <a:rPr lang="en-US" dirty="0"/>
                <a:t>559</a:t>
              </a:r>
            </a:p>
            <a:p>
              <a:pPr algn="r">
                <a:spcBef>
                  <a:spcPts val="200"/>
                </a:spcBef>
              </a:pPr>
              <a:r>
                <a:rPr lang="en-US" dirty="0"/>
                <a:t>619</a:t>
              </a:r>
            </a:p>
            <a:p>
              <a:pPr algn="r">
                <a:spcBef>
                  <a:spcPts val="200"/>
                </a:spcBef>
              </a:pPr>
              <a:r>
                <a:rPr lang="en-US" dirty="0"/>
                <a:t>794</a:t>
              </a:r>
            </a:p>
            <a:p>
              <a:pPr algn="r">
                <a:spcBef>
                  <a:spcPts val="200"/>
                </a:spcBef>
              </a:pPr>
              <a:r>
                <a:rPr lang="en-US" dirty="0"/>
                <a:t>952</a:t>
              </a:r>
            </a:p>
          </p:txBody>
        </p:sp>
        <p:sp>
          <p:nvSpPr>
            <p:cNvPr id="19" name="TextBox 18">
              <a:extLst>
                <a:ext uri="{FF2B5EF4-FFF2-40B4-BE49-F238E27FC236}">
                  <a16:creationId xmlns:a16="http://schemas.microsoft.com/office/drawing/2014/main" id="{7772789C-C4E8-4CBC-BA32-66334BA73563}"/>
                </a:ext>
              </a:extLst>
            </p:cNvPr>
            <p:cNvSpPr txBox="1"/>
            <p:nvPr/>
          </p:nvSpPr>
          <p:spPr>
            <a:xfrm>
              <a:off x="6076943" y="-619703"/>
              <a:ext cx="814552" cy="4606389"/>
            </a:xfrm>
            <a:prstGeom prst="rect">
              <a:avLst/>
            </a:prstGeom>
            <a:noFill/>
          </p:spPr>
          <p:txBody>
            <a:bodyPr wrap="square" rtlCol="0">
              <a:spAutoFit/>
            </a:bodyPr>
            <a:lstStyle/>
            <a:p>
              <a:pPr algn="r">
                <a:spcBef>
                  <a:spcPts val="200"/>
                </a:spcBef>
              </a:pPr>
              <a:r>
                <a:rPr lang="en-US" dirty="0">
                  <a:solidFill>
                    <a:srgbClr val="0070C0"/>
                  </a:solidFill>
                </a:rPr>
                <a:t>brown</a:t>
              </a:r>
            </a:p>
            <a:p>
              <a:pPr algn="r">
                <a:spcBef>
                  <a:spcPts val="200"/>
                </a:spcBef>
              </a:pPr>
              <a:r>
                <a:rPr lang="en-US" dirty="0"/>
                <a:t>83</a:t>
              </a:r>
            </a:p>
            <a:p>
              <a:pPr algn="r">
                <a:spcBef>
                  <a:spcPts val="200"/>
                </a:spcBef>
              </a:pPr>
              <a:r>
                <a:rPr lang="en-US" dirty="0"/>
                <a:t>94</a:t>
              </a:r>
            </a:p>
            <a:p>
              <a:pPr algn="r">
                <a:spcBef>
                  <a:spcPts val="200"/>
                </a:spcBef>
              </a:pPr>
              <a:r>
                <a:rPr lang="en-US" dirty="0"/>
                <a:t>170</a:t>
              </a:r>
            </a:p>
            <a:p>
              <a:pPr algn="r">
                <a:spcBef>
                  <a:spcPts val="200"/>
                </a:spcBef>
              </a:pPr>
              <a:r>
                <a:rPr lang="en-US" dirty="0"/>
                <a:t>179</a:t>
              </a:r>
            </a:p>
            <a:p>
              <a:pPr algn="r">
                <a:spcBef>
                  <a:spcPts val="200"/>
                </a:spcBef>
              </a:pPr>
              <a:r>
                <a:rPr lang="en-US" dirty="0"/>
                <a:t>216</a:t>
              </a:r>
            </a:p>
            <a:p>
              <a:pPr algn="r">
                <a:spcBef>
                  <a:spcPts val="200"/>
                </a:spcBef>
              </a:pPr>
              <a:r>
                <a:rPr lang="en-US" dirty="0"/>
                <a:t>227</a:t>
              </a:r>
            </a:p>
            <a:p>
              <a:pPr algn="r">
                <a:spcBef>
                  <a:spcPts val="200"/>
                </a:spcBef>
              </a:pPr>
              <a:r>
                <a:rPr lang="en-US" dirty="0"/>
                <a:t>400</a:t>
              </a:r>
            </a:p>
            <a:p>
              <a:pPr algn="r">
                <a:spcBef>
                  <a:spcPts val="200"/>
                </a:spcBef>
              </a:pPr>
              <a:r>
                <a:rPr lang="en-US" dirty="0"/>
                <a:t>417</a:t>
              </a:r>
            </a:p>
            <a:p>
              <a:pPr algn="r">
                <a:spcBef>
                  <a:spcPts val="200"/>
                </a:spcBef>
              </a:pPr>
              <a:r>
                <a:rPr lang="en-US" dirty="0"/>
                <a:t>422</a:t>
              </a:r>
            </a:p>
            <a:p>
              <a:pPr algn="r">
                <a:spcBef>
                  <a:spcPts val="200"/>
                </a:spcBef>
              </a:pPr>
              <a:r>
                <a:rPr lang="en-US" dirty="0"/>
                <a:t>516</a:t>
              </a:r>
            </a:p>
            <a:p>
              <a:pPr algn="r">
                <a:spcBef>
                  <a:spcPts val="200"/>
                </a:spcBef>
              </a:pPr>
              <a:r>
                <a:rPr lang="en-US" dirty="0"/>
                <a:t>795</a:t>
              </a:r>
            </a:p>
            <a:p>
              <a:pPr algn="r">
                <a:spcBef>
                  <a:spcPts val="200"/>
                </a:spcBef>
              </a:pPr>
              <a:r>
                <a:rPr lang="en-US" dirty="0"/>
                <a:t>826</a:t>
              </a:r>
            </a:p>
            <a:p>
              <a:pPr algn="r">
                <a:spcBef>
                  <a:spcPts val="200"/>
                </a:spcBef>
              </a:pPr>
              <a:r>
                <a:rPr lang="en-US" dirty="0"/>
                <a:t>828</a:t>
              </a:r>
            </a:p>
            <a:p>
              <a:pPr algn="r">
                <a:spcBef>
                  <a:spcPts val="200"/>
                </a:spcBef>
              </a:pPr>
              <a:r>
                <a:rPr lang="en-US" dirty="0"/>
                <a:t>957</a:t>
              </a:r>
            </a:p>
          </p:txBody>
        </p:sp>
        <p:sp>
          <p:nvSpPr>
            <p:cNvPr id="20" name="TextBox 19">
              <a:extLst>
                <a:ext uri="{FF2B5EF4-FFF2-40B4-BE49-F238E27FC236}">
                  <a16:creationId xmlns:a16="http://schemas.microsoft.com/office/drawing/2014/main" id="{6B876EAC-77E9-4032-9EA9-96BC5345F270}"/>
                </a:ext>
              </a:extLst>
            </p:cNvPr>
            <p:cNvSpPr txBox="1"/>
            <p:nvPr/>
          </p:nvSpPr>
          <p:spPr>
            <a:xfrm>
              <a:off x="6852537" y="1499029"/>
              <a:ext cx="814552" cy="2333972"/>
            </a:xfrm>
            <a:prstGeom prst="rect">
              <a:avLst/>
            </a:prstGeom>
            <a:noFill/>
          </p:spPr>
          <p:txBody>
            <a:bodyPr wrap="square" rtlCol="0">
              <a:spAutoFit/>
            </a:bodyPr>
            <a:lstStyle/>
            <a:p>
              <a:pPr algn="r"/>
              <a:r>
                <a:rPr lang="en-US" dirty="0">
                  <a:solidFill>
                    <a:srgbClr val="0070C0"/>
                  </a:solidFill>
                </a:rPr>
                <a:t>fox</a:t>
              </a:r>
            </a:p>
            <a:p>
              <a:pPr algn="r"/>
              <a:r>
                <a:rPr lang="en-US" dirty="0"/>
                <a:t>284</a:t>
              </a:r>
            </a:p>
            <a:p>
              <a:pPr algn="r"/>
              <a:r>
                <a:rPr lang="en-US" dirty="0"/>
                <a:t>423</a:t>
              </a:r>
            </a:p>
            <a:p>
              <a:pPr algn="r">
                <a:spcBef>
                  <a:spcPts val="200"/>
                </a:spcBef>
              </a:pPr>
              <a:r>
                <a:rPr lang="en-US" dirty="0"/>
                <a:t>580</a:t>
              </a:r>
            </a:p>
            <a:p>
              <a:pPr algn="r"/>
              <a:r>
                <a:rPr lang="en-US" dirty="0"/>
                <a:t>612</a:t>
              </a:r>
            </a:p>
            <a:p>
              <a:pPr algn="r"/>
              <a:r>
                <a:rPr lang="en-US" dirty="0"/>
                <a:t>796</a:t>
              </a:r>
            </a:p>
            <a:p>
              <a:pPr algn="r"/>
              <a:r>
                <a:rPr lang="en-US" dirty="0"/>
                <a:t>912</a:t>
              </a:r>
            </a:p>
            <a:p>
              <a:pPr algn="r"/>
              <a:r>
                <a:rPr lang="en-US" dirty="0"/>
                <a:t>958</a:t>
              </a:r>
            </a:p>
          </p:txBody>
        </p:sp>
        <p:grpSp>
          <p:nvGrpSpPr>
            <p:cNvPr id="21" name="Group 20">
              <a:extLst>
                <a:ext uri="{FF2B5EF4-FFF2-40B4-BE49-F238E27FC236}">
                  <a16:creationId xmlns:a16="http://schemas.microsoft.com/office/drawing/2014/main" id="{E7C08C42-3DEE-41C6-BC7B-25538AD10614}"/>
                </a:ext>
              </a:extLst>
            </p:cNvPr>
            <p:cNvGrpSpPr/>
            <p:nvPr/>
          </p:nvGrpSpPr>
          <p:grpSpPr>
            <a:xfrm>
              <a:off x="5511602" y="2073951"/>
              <a:ext cx="2155487" cy="328984"/>
              <a:chOff x="5511602" y="2073951"/>
              <a:chExt cx="2155487" cy="328984"/>
            </a:xfrm>
          </p:grpSpPr>
          <p:sp>
            <p:nvSpPr>
              <p:cNvPr id="22" name="Rectangle: Rounded Corners 21">
                <a:extLst>
                  <a:ext uri="{FF2B5EF4-FFF2-40B4-BE49-F238E27FC236}">
                    <a16:creationId xmlns:a16="http://schemas.microsoft.com/office/drawing/2014/main" id="{BB9FBDAA-45C9-4E4C-934E-5CD0F9A5C930}"/>
                  </a:ext>
                </a:extLst>
              </p:cNvPr>
              <p:cNvSpPr/>
              <p:nvPr/>
            </p:nvSpPr>
            <p:spPr>
              <a:xfrm>
                <a:off x="6322189" y="2073951"/>
                <a:ext cx="530348" cy="32898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Rounded Corners 22">
                <a:extLst>
                  <a:ext uri="{FF2B5EF4-FFF2-40B4-BE49-F238E27FC236}">
                    <a16:creationId xmlns:a16="http://schemas.microsoft.com/office/drawing/2014/main" id="{E70D9DB2-44EB-4D09-B3AF-92097A3A34D1}"/>
                  </a:ext>
                </a:extLst>
              </p:cNvPr>
              <p:cNvSpPr/>
              <p:nvPr/>
            </p:nvSpPr>
            <p:spPr>
              <a:xfrm>
                <a:off x="5511602" y="2073951"/>
                <a:ext cx="530348" cy="32898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Rounded Corners 23">
                <a:extLst>
                  <a:ext uri="{FF2B5EF4-FFF2-40B4-BE49-F238E27FC236}">
                    <a16:creationId xmlns:a16="http://schemas.microsoft.com/office/drawing/2014/main" id="{F1D5641E-1FFB-440D-B223-F79D10FCB70D}"/>
                  </a:ext>
                </a:extLst>
              </p:cNvPr>
              <p:cNvSpPr/>
              <p:nvPr/>
            </p:nvSpPr>
            <p:spPr>
              <a:xfrm>
                <a:off x="7136741" y="2073951"/>
                <a:ext cx="530348" cy="32898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5" name="Group 24">
            <a:extLst>
              <a:ext uri="{FF2B5EF4-FFF2-40B4-BE49-F238E27FC236}">
                <a16:creationId xmlns:a16="http://schemas.microsoft.com/office/drawing/2014/main" id="{CF849B2B-003B-4461-B822-3EF4655B0B9B}"/>
              </a:ext>
            </a:extLst>
          </p:cNvPr>
          <p:cNvGrpSpPr/>
          <p:nvPr/>
        </p:nvGrpSpPr>
        <p:grpSpPr>
          <a:xfrm>
            <a:off x="6271026" y="1836310"/>
            <a:ext cx="2273302" cy="4606389"/>
            <a:chOff x="5393787" y="-896594"/>
            <a:chExt cx="2273302" cy="4606389"/>
          </a:xfrm>
        </p:grpSpPr>
        <p:sp>
          <p:nvSpPr>
            <p:cNvPr id="26" name="TextBox 25">
              <a:extLst>
                <a:ext uri="{FF2B5EF4-FFF2-40B4-BE49-F238E27FC236}">
                  <a16:creationId xmlns:a16="http://schemas.microsoft.com/office/drawing/2014/main" id="{77BE37BF-3CFD-4E60-95A1-BF69E6CC791E}"/>
                </a:ext>
              </a:extLst>
            </p:cNvPr>
            <p:cNvSpPr txBox="1"/>
            <p:nvPr/>
          </p:nvSpPr>
          <p:spPr>
            <a:xfrm>
              <a:off x="5393787" y="-29300"/>
              <a:ext cx="709448" cy="3395801"/>
            </a:xfrm>
            <a:prstGeom prst="rect">
              <a:avLst/>
            </a:prstGeom>
            <a:noFill/>
          </p:spPr>
          <p:txBody>
            <a:bodyPr wrap="square" rtlCol="0">
              <a:spAutoFit/>
            </a:bodyPr>
            <a:lstStyle/>
            <a:p>
              <a:pPr algn="r">
                <a:spcBef>
                  <a:spcPts val="200"/>
                </a:spcBef>
              </a:pPr>
              <a:r>
                <a:rPr lang="en-US" dirty="0">
                  <a:solidFill>
                    <a:srgbClr val="0070C0"/>
                  </a:solidFill>
                </a:rPr>
                <a:t>quick</a:t>
              </a:r>
            </a:p>
            <a:p>
              <a:pPr algn="r">
                <a:spcBef>
                  <a:spcPts val="200"/>
                </a:spcBef>
              </a:pPr>
              <a:r>
                <a:rPr lang="en-US" dirty="0"/>
                <a:t>62</a:t>
              </a:r>
            </a:p>
            <a:p>
              <a:pPr algn="r">
                <a:spcBef>
                  <a:spcPts val="200"/>
                </a:spcBef>
              </a:pPr>
              <a:r>
                <a:rPr lang="en-US" dirty="0"/>
                <a:t>69</a:t>
              </a:r>
            </a:p>
            <a:p>
              <a:pPr algn="r">
                <a:spcBef>
                  <a:spcPts val="200"/>
                </a:spcBef>
              </a:pPr>
              <a:r>
                <a:rPr lang="en-US" dirty="0"/>
                <a:t>84</a:t>
              </a:r>
            </a:p>
            <a:p>
              <a:pPr algn="r">
                <a:spcBef>
                  <a:spcPts val="200"/>
                </a:spcBef>
              </a:pPr>
              <a:r>
                <a:rPr lang="en-US" dirty="0"/>
                <a:t>311</a:t>
              </a:r>
            </a:p>
            <a:p>
              <a:pPr algn="r">
                <a:spcBef>
                  <a:spcPts val="200"/>
                </a:spcBef>
              </a:pPr>
              <a:r>
                <a:rPr lang="en-US" dirty="0"/>
                <a:t>421</a:t>
              </a:r>
            </a:p>
            <a:p>
              <a:pPr algn="r">
                <a:spcBef>
                  <a:spcPts val="200"/>
                </a:spcBef>
              </a:pPr>
              <a:r>
                <a:rPr lang="en-US" dirty="0"/>
                <a:t>430</a:t>
              </a:r>
            </a:p>
            <a:p>
              <a:pPr algn="r">
                <a:spcBef>
                  <a:spcPts val="200"/>
                </a:spcBef>
              </a:pPr>
              <a:r>
                <a:rPr lang="en-US" dirty="0"/>
                <a:t>559</a:t>
              </a:r>
            </a:p>
            <a:p>
              <a:pPr algn="r">
                <a:spcBef>
                  <a:spcPts val="200"/>
                </a:spcBef>
              </a:pPr>
              <a:r>
                <a:rPr lang="en-US" dirty="0"/>
                <a:t>619</a:t>
              </a:r>
            </a:p>
            <a:p>
              <a:pPr algn="r">
                <a:spcBef>
                  <a:spcPts val="200"/>
                </a:spcBef>
              </a:pPr>
              <a:r>
                <a:rPr lang="en-US" dirty="0"/>
                <a:t>794</a:t>
              </a:r>
            </a:p>
            <a:p>
              <a:pPr algn="r">
                <a:spcBef>
                  <a:spcPts val="200"/>
                </a:spcBef>
              </a:pPr>
              <a:r>
                <a:rPr lang="en-US" dirty="0"/>
                <a:t>952</a:t>
              </a:r>
            </a:p>
          </p:txBody>
        </p:sp>
        <p:sp>
          <p:nvSpPr>
            <p:cNvPr id="27" name="TextBox 26">
              <a:extLst>
                <a:ext uri="{FF2B5EF4-FFF2-40B4-BE49-F238E27FC236}">
                  <a16:creationId xmlns:a16="http://schemas.microsoft.com/office/drawing/2014/main" id="{1F6AAD34-5372-4150-A0E9-44D54FDD611F}"/>
                </a:ext>
              </a:extLst>
            </p:cNvPr>
            <p:cNvSpPr txBox="1"/>
            <p:nvPr/>
          </p:nvSpPr>
          <p:spPr>
            <a:xfrm>
              <a:off x="6068571" y="-896594"/>
              <a:ext cx="814552" cy="4606389"/>
            </a:xfrm>
            <a:prstGeom prst="rect">
              <a:avLst/>
            </a:prstGeom>
            <a:noFill/>
          </p:spPr>
          <p:txBody>
            <a:bodyPr wrap="square" rtlCol="0">
              <a:spAutoFit/>
            </a:bodyPr>
            <a:lstStyle/>
            <a:p>
              <a:pPr algn="r">
                <a:spcBef>
                  <a:spcPts val="200"/>
                </a:spcBef>
              </a:pPr>
              <a:r>
                <a:rPr lang="en-US" dirty="0">
                  <a:solidFill>
                    <a:srgbClr val="0070C0"/>
                  </a:solidFill>
                </a:rPr>
                <a:t>brown</a:t>
              </a:r>
            </a:p>
            <a:p>
              <a:pPr algn="r">
                <a:spcBef>
                  <a:spcPts val="200"/>
                </a:spcBef>
              </a:pPr>
              <a:r>
                <a:rPr lang="en-US" dirty="0"/>
                <a:t>83</a:t>
              </a:r>
            </a:p>
            <a:p>
              <a:pPr algn="r">
                <a:spcBef>
                  <a:spcPts val="200"/>
                </a:spcBef>
              </a:pPr>
              <a:r>
                <a:rPr lang="en-US" dirty="0"/>
                <a:t>94</a:t>
              </a:r>
            </a:p>
            <a:p>
              <a:pPr algn="r">
                <a:spcBef>
                  <a:spcPts val="200"/>
                </a:spcBef>
              </a:pPr>
              <a:r>
                <a:rPr lang="en-US" dirty="0"/>
                <a:t>170</a:t>
              </a:r>
            </a:p>
            <a:p>
              <a:pPr algn="r">
                <a:spcBef>
                  <a:spcPts val="200"/>
                </a:spcBef>
              </a:pPr>
              <a:r>
                <a:rPr lang="en-US" dirty="0"/>
                <a:t>179</a:t>
              </a:r>
            </a:p>
            <a:p>
              <a:pPr algn="r">
                <a:spcBef>
                  <a:spcPts val="200"/>
                </a:spcBef>
              </a:pPr>
              <a:r>
                <a:rPr lang="en-US" dirty="0"/>
                <a:t>216</a:t>
              </a:r>
            </a:p>
            <a:p>
              <a:pPr algn="r">
                <a:spcBef>
                  <a:spcPts val="200"/>
                </a:spcBef>
              </a:pPr>
              <a:r>
                <a:rPr lang="en-US" dirty="0"/>
                <a:t>227</a:t>
              </a:r>
            </a:p>
            <a:p>
              <a:pPr algn="r">
                <a:spcBef>
                  <a:spcPts val="200"/>
                </a:spcBef>
              </a:pPr>
              <a:r>
                <a:rPr lang="en-US" dirty="0"/>
                <a:t>400</a:t>
              </a:r>
            </a:p>
            <a:p>
              <a:pPr algn="r">
                <a:spcBef>
                  <a:spcPts val="200"/>
                </a:spcBef>
              </a:pPr>
              <a:r>
                <a:rPr lang="en-US" dirty="0"/>
                <a:t>417</a:t>
              </a:r>
            </a:p>
            <a:p>
              <a:pPr algn="r">
                <a:spcBef>
                  <a:spcPts val="200"/>
                </a:spcBef>
              </a:pPr>
              <a:r>
                <a:rPr lang="en-US" dirty="0"/>
                <a:t>422</a:t>
              </a:r>
            </a:p>
            <a:p>
              <a:pPr algn="r">
                <a:spcBef>
                  <a:spcPts val="200"/>
                </a:spcBef>
              </a:pPr>
              <a:r>
                <a:rPr lang="en-US" dirty="0"/>
                <a:t>516</a:t>
              </a:r>
            </a:p>
            <a:p>
              <a:pPr algn="r">
                <a:spcBef>
                  <a:spcPts val="200"/>
                </a:spcBef>
              </a:pPr>
              <a:r>
                <a:rPr lang="en-US" dirty="0"/>
                <a:t>795</a:t>
              </a:r>
            </a:p>
            <a:p>
              <a:pPr algn="r">
                <a:spcBef>
                  <a:spcPts val="200"/>
                </a:spcBef>
              </a:pPr>
              <a:r>
                <a:rPr lang="en-US" dirty="0"/>
                <a:t>826</a:t>
              </a:r>
            </a:p>
            <a:p>
              <a:pPr algn="r">
                <a:spcBef>
                  <a:spcPts val="200"/>
                </a:spcBef>
              </a:pPr>
              <a:r>
                <a:rPr lang="en-US" dirty="0"/>
                <a:t>828</a:t>
              </a:r>
            </a:p>
            <a:p>
              <a:pPr algn="r">
                <a:spcBef>
                  <a:spcPts val="200"/>
                </a:spcBef>
              </a:pPr>
              <a:r>
                <a:rPr lang="en-US" dirty="0"/>
                <a:t>957</a:t>
              </a:r>
            </a:p>
          </p:txBody>
        </p:sp>
        <p:sp>
          <p:nvSpPr>
            <p:cNvPr id="28" name="TextBox 27">
              <a:extLst>
                <a:ext uri="{FF2B5EF4-FFF2-40B4-BE49-F238E27FC236}">
                  <a16:creationId xmlns:a16="http://schemas.microsoft.com/office/drawing/2014/main" id="{7D7D413B-46B1-4647-9BD9-25E7E263FFA3}"/>
                </a:ext>
              </a:extLst>
            </p:cNvPr>
            <p:cNvSpPr txBox="1"/>
            <p:nvPr/>
          </p:nvSpPr>
          <p:spPr>
            <a:xfrm>
              <a:off x="6852537" y="1228954"/>
              <a:ext cx="814552" cy="2333972"/>
            </a:xfrm>
            <a:prstGeom prst="rect">
              <a:avLst/>
            </a:prstGeom>
            <a:noFill/>
          </p:spPr>
          <p:txBody>
            <a:bodyPr wrap="square" rtlCol="0">
              <a:spAutoFit/>
            </a:bodyPr>
            <a:lstStyle/>
            <a:p>
              <a:pPr algn="r"/>
              <a:r>
                <a:rPr lang="en-US" dirty="0">
                  <a:solidFill>
                    <a:srgbClr val="0070C0"/>
                  </a:solidFill>
                </a:rPr>
                <a:t>fox</a:t>
              </a:r>
            </a:p>
            <a:p>
              <a:pPr algn="r"/>
              <a:r>
                <a:rPr lang="en-US" dirty="0"/>
                <a:t>284</a:t>
              </a:r>
            </a:p>
            <a:p>
              <a:pPr algn="r"/>
              <a:r>
                <a:rPr lang="en-US" dirty="0"/>
                <a:t>423</a:t>
              </a:r>
            </a:p>
            <a:p>
              <a:pPr algn="r">
                <a:spcBef>
                  <a:spcPts val="200"/>
                </a:spcBef>
              </a:pPr>
              <a:r>
                <a:rPr lang="en-US" dirty="0"/>
                <a:t>580</a:t>
              </a:r>
            </a:p>
            <a:p>
              <a:pPr algn="r"/>
              <a:r>
                <a:rPr lang="en-US" dirty="0"/>
                <a:t>612</a:t>
              </a:r>
            </a:p>
            <a:p>
              <a:pPr algn="r"/>
              <a:r>
                <a:rPr lang="en-US" dirty="0"/>
                <a:t>796</a:t>
              </a:r>
            </a:p>
            <a:p>
              <a:pPr algn="r"/>
              <a:r>
                <a:rPr lang="en-US" dirty="0"/>
                <a:t>912</a:t>
              </a:r>
            </a:p>
            <a:p>
              <a:pPr algn="r"/>
              <a:r>
                <a:rPr lang="en-US" dirty="0"/>
                <a:t>958</a:t>
              </a:r>
            </a:p>
          </p:txBody>
        </p:sp>
        <p:grpSp>
          <p:nvGrpSpPr>
            <p:cNvPr id="29" name="Group 28">
              <a:extLst>
                <a:ext uri="{FF2B5EF4-FFF2-40B4-BE49-F238E27FC236}">
                  <a16:creationId xmlns:a16="http://schemas.microsoft.com/office/drawing/2014/main" id="{F7F6A6C5-AADE-41DD-96BA-7DD6584BDD80}"/>
                </a:ext>
              </a:extLst>
            </p:cNvPr>
            <p:cNvGrpSpPr/>
            <p:nvPr/>
          </p:nvGrpSpPr>
          <p:grpSpPr>
            <a:xfrm>
              <a:off x="5511602" y="2073951"/>
              <a:ext cx="2155487" cy="328984"/>
              <a:chOff x="5511602" y="2073951"/>
              <a:chExt cx="2155487" cy="328984"/>
            </a:xfrm>
          </p:grpSpPr>
          <p:sp>
            <p:nvSpPr>
              <p:cNvPr id="30" name="Rectangle: Rounded Corners 29">
                <a:extLst>
                  <a:ext uri="{FF2B5EF4-FFF2-40B4-BE49-F238E27FC236}">
                    <a16:creationId xmlns:a16="http://schemas.microsoft.com/office/drawing/2014/main" id="{9B111889-69DC-4F11-9E79-C243349D1027}"/>
                  </a:ext>
                </a:extLst>
              </p:cNvPr>
              <p:cNvSpPr/>
              <p:nvPr/>
            </p:nvSpPr>
            <p:spPr>
              <a:xfrm>
                <a:off x="6322189" y="2073951"/>
                <a:ext cx="530348" cy="32898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Rounded Corners 30">
                <a:extLst>
                  <a:ext uri="{FF2B5EF4-FFF2-40B4-BE49-F238E27FC236}">
                    <a16:creationId xmlns:a16="http://schemas.microsoft.com/office/drawing/2014/main" id="{CA9405C3-36EF-459C-A9C8-DCF0F7D2CEE2}"/>
                  </a:ext>
                </a:extLst>
              </p:cNvPr>
              <p:cNvSpPr/>
              <p:nvPr/>
            </p:nvSpPr>
            <p:spPr>
              <a:xfrm>
                <a:off x="5511602" y="2073951"/>
                <a:ext cx="530348" cy="32898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Rounded Corners 31">
                <a:extLst>
                  <a:ext uri="{FF2B5EF4-FFF2-40B4-BE49-F238E27FC236}">
                    <a16:creationId xmlns:a16="http://schemas.microsoft.com/office/drawing/2014/main" id="{442A08D1-CBD1-4B67-864F-22CE1AB49168}"/>
                  </a:ext>
                </a:extLst>
              </p:cNvPr>
              <p:cNvSpPr/>
              <p:nvPr/>
            </p:nvSpPr>
            <p:spPr>
              <a:xfrm>
                <a:off x="7136741" y="2073951"/>
                <a:ext cx="530348" cy="32898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33" name="TextBox 32">
            <a:extLst>
              <a:ext uri="{FF2B5EF4-FFF2-40B4-BE49-F238E27FC236}">
                <a16:creationId xmlns:a16="http://schemas.microsoft.com/office/drawing/2014/main" id="{72CDD0B7-38E4-41E3-9994-DCBC7715F293}"/>
              </a:ext>
            </a:extLst>
          </p:cNvPr>
          <p:cNvSpPr txBox="1"/>
          <p:nvPr/>
        </p:nvSpPr>
        <p:spPr>
          <a:xfrm>
            <a:off x="494522" y="793788"/>
            <a:ext cx="8049806" cy="923330"/>
          </a:xfrm>
          <a:prstGeom prst="rect">
            <a:avLst/>
          </a:prstGeom>
          <a:noFill/>
        </p:spPr>
        <p:txBody>
          <a:bodyPr wrap="square" rtlCol="0">
            <a:spAutoFit/>
          </a:bodyPr>
          <a:lstStyle/>
          <a:p>
            <a:r>
              <a:rPr lang="en-US" dirty="0"/>
              <a:t>For each combination, decide if it's an </a:t>
            </a:r>
            <a:r>
              <a:rPr lang="en-US" i="1" dirty="0">
                <a:solidFill>
                  <a:srgbClr val="C00000"/>
                </a:solidFill>
              </a:rPr>
              <a:t>exact phrase</a:t>
            </a:r>
            <a:r>
              <a:rPr lang="en-US" dirty="0">
                <a:solidFill>
                  <a:srgbClr val="C00000"/>
                </a:solidFill>
              </a:rPr>
              <a:t> </a:t>
            </a:r>
            <a:r>
              <a:rPr lang="en-US" dirty="0"/>
              <a:t>or all the words </a:t>
            </a:r>
            <a:r>
              <a:rPr lang="en-US" i="1" dirty="0">
                <a:solidFill>
                  <a:srgbClr val="C00000"/>
                </a:solidFill>
              </a:rPr>
              <a:t>in order</a:t>
            </a:r>
            <a:r>
              <a:rPr lang="en-US" dirty="0"/>
              <a:t>, or </a:t>
            </a:r>
            <a:r>
              <a:rPr lang="en-US" i="1" dirty="0">
                <a:solidFill>
                  <a:srgbClr val="C00000"/>
                </a:solidFill>
              </a:rPr>
              <a:t>close together</a:t>
            </a:r>
            <a:r>
              <a:rPr lang="en-US" dirty="0"/>
              <a:t>, incrementing an associated counter.  Shown here, there is one exact phrase but none of the rest are in order or particularly close together.</a:t>
            </a:r>
          </a:p>
        </p:txBody>
      </p:sp>
      <p:sp>
        <p:nvSpPr>
          <p:cNvPr id="2" name="Rectangle: Rounded Corners 1">
            <a:extLst>
              <a:ext uri="{FF2B5EF4-FFF2-40B4-BE49-F238E27FC236}">
                <a16:creationId xmlns:a16="http://schemas.microsoft.com/office/drawing/2014/main" id="{E3958C85-96CB-4103-AB4A-E3B3616308BB}"/>
              </a:ext>
            </a:extLst>
          </p:cNvPr>
          <p:cNvSpPr/>
          <p:nvPr/>
        </p:nvSpPr>
        <p:spPr>
          <a:xfrm>
            <a:off x="3384490" y="4422710"/>
            <a:ext cx="2391159" cy="531845"/>
          </a:xfrm>
          <a:prstGeom prst="round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1390434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80CE794-3879-4798-8A38-66EC4257935D}"/>
              </a:ext>
            </a:extLst>
          </p:cNvPr>
          <p:cNvSpPr txBox="1"/>
          <p:nvPr/>
        </p:nvSpPr>
        <p:spPr>
          <a:xfrm>
            <a:off x="494522" y="200355"/>
            <a:ext cx="7408506" cy="369332"/>
          </a:xfrm>
          <a:prstGeom prst="rect">
            <a:avLst/>
          </a:prstGeom>
          <a:noFill/>
        </p:spPr>
        <p:txBody>
          <a:bodyPr wrap="square" rtlCol="0">
            <a:spAutoFit/>
          </a:bodyPr>
          <a:lstStyle/>
          <a:p>
            <a:r>
              <a:rPr lang="en-US" dirty="0"/>
              <a:t>Example phrase query "quick brown fox".</a:t>
            </a:r>
          </a:p>
        </p:txBody>
      </p:sp>
      <p:grpSp>
        <p:nvGrpSpPr>
          <p:cNvPr id="16" name="Group 15">
            <a:extLst>
              <a:ext uri="{FF2B5EF4-FFF2-40B4-BE49-F238E27FC236}">
                <a16:creationId xmlns:a16="http://schemas.microsoft.com/office/drawing/2014/main" id="{1C325F86-E7C0-4AEF-9CCF-CEFDB6917D60}"/>
              </a:ext>
            </a:extLst>
          </p:cNvPr>
          <p:cNvGrpSpPr/>
          <p:nvPr/>
        </p:nvGrpSpPr>
        <p:grpSpPr>
          <a:xfrm>
            <a:off x="481857" y="647553"/>
            <a:ext cx="2308295" cy="4606389"/>
            <a:chOff x="5393787" y="-947982"/>
            <a:chExt cx="2308295" cy="4606389"/>
          </a:xfrm>
        </p:grpSpPr>
        <p:sp>
          <p:nvSpPr>
            <p:cNvPr id="7" name="TextBox 6">
              <a:extLst>
                <a:ext uri="{FF2B5EF4-FFF2-40B4-BE49-F238E27FC236}">
                  <a16:creationId xmlns:a16="http://schemas.microsoft.com/office/drawing/2014/main" id="{C8741B8A-D0D5-47C1-BDBC-B3882C4A8253}"/>
                </a:ext>
              </a:extLst>
            </p:cNvPr>
            <p:cNvSpPr txBox="1"/>
            <p:nvPr/>
          </p:nvSpPr>
          <p:spPr>
            <a:xfrm>
              <a:off x="5393787" y="-342689"/>
              <a:ext cx="709448" cy="3395801"/>
            </a:xfrm>
            <a:prstGeom prst="rect">
              <a:avLst/>
            </a:prstGeom>
            <a:noFill/>
          </p:spPr>
          <p:txBody>
            <a:bodyPr wrap="square" rtlCol="0">
              <a:spAutoFit/>
            </a:bodyPr>
            <a:lstStyle/>
            <a:p>
              <a:pPr algn="r">
                <a:spcBef>
                  <a:spcPts val="200"/>
                </a:spcBef>
              </a:pPr>
              <a:r>
                <a:rPr lang="en-US" dirty="0">
                  <a:solidFill>
                    <a:srgbClr val="0070C0"/>
                  </a:solidFill>
                </a:rPr>
                <a:t>quick</a:t>
              </a:r>
            </a:p>
            <a:p>
              <a:pPr algn="r">
                <a:spcBef>
                  <a:spcPts val="200"/>
                </a:spcBef>
              </a:pPr>
              <a:r>
                <a:rPr lang="en-US" dirty="0"/>
                <a:t>62</a:t>
              </a:r>
            </a:p>
            <a:p>
              <a:pPr algn="r">
                <a:spcBef>
                  <a:spcPts val="200"/>
                </a:spcBef>
              </a:pPr>
              <a:r>
                <a:rPr lang="en-US" dirty="0"/>
                <a:t>69</a:t>
              </a:r>
            </a:p>
            <a:p>
              <a:pPr algn="r">
                <a:spcBef>
                  <a:spcPts val="200"/>
                </a:spcBef>
              </a:pPr>
              <a:r>
                <a:rPr lang="en-US" dirty="0"/>
                <a:t>84</a:t>
              </a:r>
            </a:p>
            <a:p>
              <a:pPr algn="r">
                <a:spcBef>
                  <a:spcPts val="200"/>
                </a:spcBef>
              </a:pPr>
              <a:r>
                <a:rPr lang="en-US" dirty="0"/>
                <a:t>311</a:t>
              </a:r>
            </a:p>
            <a:p>
              <a:pPr algn="r">
                <a:spcBef>
                  <a:spcPts val="200"/>
                </a:spcBef>
              </a:pPr>
              <a:r>
                <a:rPr lang="en-US" dirty="0"/>
                <a:t>421</a:t>
              </a:r>
            </a:p>
            <a:p>
              <a:pPr algn="r">
                <a:spcBef>
                  <a:spcPts val="200"/>
                </a:spcBef>
              </a:pPr>
              <a:r>
                <a:rPr lang="en-US" dirty="0"/>
                <a:t>430</a:t>
              </a:r>
            </a:p>
            <a:p>
              <a:pPr algn="r">
                <a:spcBef>
                  <a:spcPts val="200"/>
                </a:spcBef>
              </a:pPr>
              <a:r>
                <a:rPr lang="en-US" dirty="0"/>
                <a:t>559</a:t>
              </a:r>
            </a:p>
            <a:p>
              <a:pPr algn="r">
                <a:spcBef>
                  <a:spcPts val="200"/>
                </a:spcBef>
              </a:pPr>
              <a:r>
                <a:rPr lang="en-US" dirty="0"/>
                <a:t>619</a:t>
              </a:r>
            </a:p>
            <a:p>
              <a:pPr algn="r">
                <a:spcBef>
                  <a:spcPts val="200"/>
                </a:spcBef>
              </a:pPr>
              <a:r>
                <a:rPr lang="en-US" dirty="0"/>
                <a:t>794</a:t>
              </a:r>
            </a:p>
            <a:p>
              <a:pPr algn="r">
                <a:spcBef>
                  <a:spcPts val="200"/>
                </a:spcBef>
              </a:pPr>
              <a:r>
                <a:rPr lang="en-US" dirty="0"/>
                <a:t>952</a:t>
              </a:r>
            </a:p>
          </p:txBody>
        </p:sp>
        <p:sp>
          <p:nvSpPr>
            <p:cNvPr id="8" name="TextBox 7">
              <a:extLst>
                <a:ext uri="{FF2B5EF4-FFF2-40B4-BE49-F238E27FC236}">
                  <a16:creationId xmlns:a16="http://schemas.microsoft.com/office/drawing/2014/main" id="{75718E03-2FD3-4313-BDAA-292731AB5538}"/>
                </a:ext>
              </a:extLst>
            </p:cNvPr>
            <p:cNvSpPr txBox="1"/>
            <p:nvPr/>
          </p:nvSpPr>
          <p:spPr>
            <a:xfrm>
              <a:off x="6057480" y="-947982"/>
              <a:ext cx="814552" cy="4606389"/>
            </a:xfrm>
            <a:prstGeom prst="rect">
              <a:avLst/>
            </a:prstGeom>
            <a:noFill/>
          </p:spPr>
          <p:txBody>
            <a:bodyPr wrap="square" rtlCol="0">
              <a:spAutoFit/>
            </a:bodyPr>
            <a:lstStyle/>
            <a:p>
              <a:pPr algn="r">
                <a:spcBef>
                  <a:spcPts val="200"/>
                </a:spcBef>
              </a:pPr>
              <a:r>
                <a:rPr lang="en-US" dirty="0">
                  <a:solidFill>
                    <a:srgbClr val="0070C0"/>
                  </a:solidFill>
                </a:rPr>
                <a:t>brown</a:t>
              </a:r>
            </a:p>
            <a:p>
              <a:pPr algn="r">
                <a:spcBef>
                  <a:spcPts val="200"/>
                </a:spcBef>
              </a:pPr>
              <a:r>
                <a:rPr lang="en-US" dirty="0"/>
                <a:t>83</a:t>
              </a:r>
            </a:p>
            <a:p>
              <a:pPr algn="r">
                <a:spcBef>
                  <a:spcPts val="200"/>
                </a:spcBef>
              </a:pPr>
              <a:r>
                <a:rPr lang="en-US" dirty="0"/>
                <a:t>94</a:t>
              </a:r>
            </a:p>
            <a:p>
              <a:pPr algn="r">
                <a:spcBef>
                  <a:spcPts val="200"/>
                </a:spcBef>
              </a:pPr>
              <a:r>
                <a:rPr lang="en-US" dirty="0"/>
                <a:t>170</a:t>
              </a:r>
            </a:p>
            <a:p>
              <a:pPr algn="r">
                <a:spcBef>
                  <a:spcPts val="200"/>
                </a:spcBef>
              </a:pPr>
              <a:r>
                <a:rPr lang="en-US" dirty="0"/>
                <a:t>179</a:t>
              </a:r>
            </a:p>
            <a:p>
              <a:pPr algn="r">
                <a:spcBef>
                  <a:spcPts val="200"/>
                </a:spcBef>
              </a:pPr>
              <a:r>
                <a:rPr lang="en-US" dirty="0"/>
                <a:t>216</a:t>
              </a:r>
            </a:p>
            <a:p>
              <a:pPr algn="r">
                <a:spcBef>
                  <a:spcPts val="200"/>
                </a:spcBef>
              </a:pPr>
              <a:r>
                <a:rPr lang="en-US" dirty="0"/>
                <a:t>227</a:t>
              </a:r>
            </a:p>
            <a:p>
              <a:pPr algn="r">
                <a:spcBef>
                  <a:spcPts val="200"/>
                </a:spcBef>
              </a:pPr>
              <a:r>
                <a:rPr lang="en-US" dirty="0"/>
                <a:t>400</a:t>
              </a:r>
            </a:p>
            <a:p>
              <a:pPr algn="r">
                <a:spcBef>
                  <a:spcPts val="200"/>
                </a:spcBef>
              </a:pPr>
              <a:r>
                <a:rPr lang="en-US" dirty="0"/>
                <a:t>417</a:t>
              </a:r>
            </a:p>
            <a:p>
              <a:pPr algn="r">
                <a:spcBef>
                  <a:spcPts val="200"/>
                </a:spcBef>
              </a:pPr>
              <a:r>
                <a:rPr lang="en-US" dirty="0"/>
                <a:t>422</a:t>
              </a:r>
            </a:p>
            <a:p>
              <a:pPr algn="r">
                <a:spcBef>
                  <a:spcPts val="200"/>
                </a:spcBef>
              </a:pPr>
              <a:r>
                <a:rPr lang="en-US" dirty="0"/>
                <a:t>516</a:t>
              </a:r>
            </a:p>
            <a:p>
              <a:pPr algn="r">
                <a:spcBef>
                  <a:spcPts val="200"/>
                </a:spcBef>
              </a:pPr>
              <a:r>
                <a:rPr lang="en-US" dirty="0"/>
                <a:t>795</a:t>
              </a:r>
            </a:p>
            <a:p>
              <a:pPr algn="r">
                <a:spcBef>
                  <a:spcPts val="200"/>
                </a:spcBef>
              </a:pPr>
              <a:r>
                <a:rPr lang="en-US" dirty="0"/>
                <a:t>826</a:t>
              </a:r>
            </a:p>
            <a:p>
              <a:pPr algn="r">
                <a:spcBef>
                  <a:spcPts val="200"/>
                </a:spcBef>
              </a:pPr>
              <a:r>
                <a:rPr lang="en-US" dirty="0"/>
                <a:t>828</a:t>
              </a:r>
            </a:p>
            <a:p>
              <a:pPr algn="r">
                <a:spcBef>
                  <a:spcPts val="200"/>
                </a:spcBef>
              </a:pPr>
              <a:r>
                <a:rPr lang="en-US" dirty="0"/>
                <a:t>957</a:t>
              </a:r>
            </a:p>
          </p:txBody>
        </p:sp>
        <p:sp>
          <p:nvSpPr>
            <p:cNvPr id="9" name="TextBox 8">
              <a:extLst>
                <a:ext uri="{FF2B5EF4-FFF2-40B4-BE49-F238E27FC236}">
                  <a16:creationId xmlns:a16="http://schemas.microsoft.com/office/drawing/2014/main" id="{EFAACD35-3FA8-4FC1-9A46-9B04EF536F4D}"/>
                </a:ext>
              </a:extLst>
            </p:cNvPr>
            <p:cNvSpPr txBox="1"/>
            <p:nvPr/>
          </p:nvSpPr>
          <p:spPr>
            <a:xfrm>
              <a:off x="6887530" y="929441"/>
              <a:ext cx="814552" cy="2333972"/>
            </a:xfrm>
            <a:prstGeom prst="rect">
              <a:avLst/>
            </a:prstGeom>
            <a:noFill/>
          </p:spPr>
          <p:txBody>
            <a:bodyPr wrap="square" rtlCol="0">
              <a:spAutoFit/>
            </a:bodyPr>
            <a:lstStyle/>
            <a:p>
              <a:pPr algn="r"/>
              <a:r>
                <a:rPr lang="en-US" dirty="0">
                  <a:solidFill>
                    <a:srgbClr val="0070C0"/>
                  </a:solidFill>
                </a:rPr>
                <a:t>fox</a:t>
              </a:r>
            </a:p>
            <a:p>
              <a:pPr algn="r"/>
              <a:r>
                <a:rPr lang="en-US" dirty="0"/>
                <a:t>284</a:t>
              </a:r>
            </a:p>
            <a:p>
              <a:pPr algn="r"/>
              <a:r>
                <a:rPr lang="en-US" dirty="0"/>
                <a:t>423</a:t>
              </a:r>
            </a:p>
            <a:p>
              <a:pPr algn="r">
                <a:spcBef>
                  <a:spcPts val="200"/>
                </a:spcBef>
              </a:pPr>
              <a:r>
                <a:rPr lang="en-US" dirty="0"/>
                <a:t>580</a:t>
              </a:r>
            </a:p>
            <a:p>
              <a:pPr algn="r"/>
              <a:r>
                <a:rPr lang="en-US" dirty="0"/>
                <a:t>612</a:t>
              </a:r>
            </a:p>
            <a:p>
              <a:pPr algn="r"/>
              <a:r>
                <a:rPr lang="en-US" dirty="0"/>
                <a:t>796</a:t>
              </a:r>
            </a:p>
            <a:p>
              <a:pPr algn="r"/>
              <a:r>
                <a:rPr lang="en-US" dirty="0"/>
                <a:t>912</a:t>
              </a:r>
            </a:p>
            <a:p>
              <a:pPr algn="r"/>
              <a:r>
                <a:rPr lang="en-US" dirty="0"/>
                <a:t>958</a:t>
              </a:r>
            </a:p>
          </p:txBody>
        </p:sp>
        <p:grpSp>
          <p:nvGrpSpPr>
            <p:cNvPr id="13" name="Group 12">
              <a:extLst>
                <a:ext uri="{FF2B5EF4-FFF2-40B4-BE49-F238E27FC236}">
                  <a16:creationId xmlns:a16="http://schemas.microsoft.com/office/drawing/2014/main" id="{B6FAFD50-0F34-4385-B059-ABDCC11B92B7}"/>
                </a:ext>
              </a:extLst>
            </p:cNvPr>
            <p:cNvGrpSpPr/>
            <p:nvPr/>
          </p:nvGrpSpPr>
          <p:grpSpPr>
            <a:xfrm>
              <a:off x="5511602" y="2073951"/>
              <a:ext cx="2155487" cy="328984"/>
              <a:chOff x="5511602" y="2073951"/>
              <a:chExt cx="2155487" cy="328984"/>
            </a:xfrm>
          </p:grpSpPr>
          <p:sp>
            <p:nvSpPr>
              <p:cNvPr id="10" name="Rectangle: Rounded Corners 9">
                <a:extLst>
                  <a:ext uri="{FF2B5EF4-FFF2-40B4-BE49-F238E27FC236}">
                    <a16:creationId xmlns:a16="http://schemas.microsoft.com/office/drawing/2014/main" id="{D77460E3-0F60-49A5-AC20-F63F9E51CA35}"/>
                  </a:ext>
                </a:extLst>
              </p:cNvPr>
              <p:cNvSpPr/>
              <p:nvPr/>
            </p:nvSpPr>
            <p:spPr>
              <a:xfrm>
                <a:off x="6322189" y="2073951"/>
                <a:ext cx="530348" cy="32898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Rounded Corners 10">
                <a:extLst>
                  <a:ext uri="{FF2B5EF4-FFF2-40B4-BE49-F238E27FC236}">
                    <a16:creationId xmlns:a16="http://schemas.microsoft.com/office/drawing/2014/main" id="{C6B991F2-9913-43BA-BECA-6A7C1445E44D}"/>
                  </a:ext>
                </a:extLst>
              </p:cNvPr>
              <p:cNvSpPr/>
              <p:nvPr/>
            </p:nvSpPr>
            <p:spPr>
              <a:xfrm>
                <a:off x="5511602" y="2073951"/>
                <a:ext cx="530348" cy="32898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Rounded Corners 11">
                <a:extLst>
                  <a:ext uri="{FF2B5EF4-FFF2-40B4-BE49-F238E27FC236}">
                    <a16:creationId xmlns:a16="http://schemas.microsoft.com/office/drawing/2014/main" id="{3987E374-1BAF-4CED-997B-2FC187D544A1}"/>
                  </a:ext>
                </a:extLst>
              </p:cNvPr>
              <p:cNvSpPr/>
              <p:nvPr/>
            </p:nvSpPr>
            <p:spPr>
              <a:xfrm>
                <a:off x="7136741" y="2073951"/>
                <a:ext cx="530348" cy="32898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4" name="Group 13">
            <a:extLst>
              <a:ext uri="{FF2B5EF4-FFF2-40B4-BE49-F238E27FC236}">
                <a16:creationId xmlns:a16="http://schemas.microsoft.com/office/drawing/2014/main" id="{32EA9B02-E8DE-4245-93EA-781580F11D2C}"/>
              </a:ext>
            </a:extLst>
          </p:cNvPr>
          <p:cNvGrpSpPr/>
          <p:nvPr/>
        </p:nvGrpSpPr>
        <p:grpSpPr>
          <a:xfrm>
            <a:off x="3359377" y="1252846"/>
            <a:ext cx="2291634" cy="4606389"/>
            <a:chOff x="5375455" y="-1203167"/>
            <a:chExt cx="2291634" cy="4606389"/>
          </a:xfrm>
        </p:grpSpPr>
        <p:sp>
          <p:nvSpPr>
            <p:cNvPr id="18" name="TextBox 17">
              <a:extLst>
                <a:ext uri="{FF2B5EF4-FFF2-40B4-BE49-F238E27FC236}">
                  <a16:creationId xmlns:a16="http://schemas.microsoft.com/office/drawing/2014/main" id="{AF225702-E25D-43D0-B803-E7D89A3A10F5}"/>
                </a:ext>
              </a:extLst>
            </p:cNvPr>
            <p:cNvSpPr txBox="1"/>
            <p:nvPr/>
          </p:nvSpPr>
          <p:spPr>
            <a:xfrm>
              <a:off x="5375455" y="-619703"/>
              <a:ext cx="709448" cy="3395801"/>
            </a:xfrm>
            <a:prstGeom prst="rect">
              <a:avLst/>
            </a:prstGeom>
            <a:noFill/>
          </p:spPr>
          <p:txBody>
            <a:bodyPr wrap="square" rtlCol="0">
              <a:spAutoFit/>
            </a:bodyPr>
            <a:lstStyle/>
            <a:p>
              <a:pPr algn="r">
                <a:spcBef>
                  <a:spcPts val="200"/>
                </a:spcBef>
              </a:pPr>
              <a:r>
                <a:rPr lang="en-US" dirty="0">
                  <a:solidFill>
                    <a:srgbClr val="0070C0"/>
                  </a:solidFill>
                </a:rPr>
                <a:t>quick</a:t>
              </a:r>
            </a:p>
            <a:p>
              <a:pPr algn="r">
                <a:spcBef>
                  <a:spcPts val="200"/>
                </a:spcBef>
              </a:pPr>
              <a:r>
                <a:rPr lang="en-US" dirty="0"/>
                <a:t>62</a:t>
              </a:r>
            </a:p>
            <a:p>
              <a:pPr algn="r">
                <a:spcBef>
                  <a:spcPts val="200"/>
                </a:spcBef>
              </a:pPr>
              <a:r>
                <a:rPr lang="en-US" dirty="0"/>
                <a:t>69</a:t>
              </a:r>
            </a:p>
            <a:p>
              <a:pPr algn="r">
                <a:spcBef>
                  <a:spcPts val="200"/>
                </a:spcBef>
              </a:pPr>
              <a:r>
                <a:rPr lang="en-US" dirty="0"/>
                <a:t>84</a:t>
              </a:r>
            </a:p>
            <a:p>
              <a:pPr algn="r">
                <a:spcBef>
                  <a:spcPts val="200"/>
                </a:spcBef>
              </a:pPr>
              <a:r>
                <a:rPr lang="en-US" dirty="0"/>
                <a:t>311</a:t>
              </a:r>
            </a:p>
            <a:p>
              <a:pPr algn="r">
                <a:spcBef>
                  <a:spcPts val="200"/>
                </a:spcBef>
              </a:pPr>
              <a:r>
                <a:rPr lang="en-US" dirty="0"/>
                <a:t>421</a:t>
              </a:r>
            </a:p>
            <a:p>
              <a:pPr algn="r">
                <a:spcBef>
                  <a:spcPts val="200"/>
                </a:spcBef>
              </a:pPr>
              <a:r>
                <a:rPr lang="en-US" dirty="0"/>
                <a:t>430</a:t>
              </a:r>
            </a:p>
            <a:p>
              <a:pPr algn="r">
                <a:spcBef>
                  <a:spcPts val="200"/>
                </a:spcBef>
              </a:pPr>
              <a:r>
                <a:rPr lang="en-US" dirty="0"/>
                <a:t>559</a:t>
              </a:r>
            </a:p>
            <a:p>
              <a:pPr algn="r">
                <a:spcBef>
                  <a:spcPts val="200"/>
                </a:spcBef>
              </a:pPr>
              <a:r>
                <a:rPr lang="en-US" dirty="0"/>
                <a:t>619</a:t>
              </a:r>
            </a:p>
            <a:p>
              <a:pPr algn="r">
                <a:spcBef>
                  <a:spcPts val="200"/>
                </a:spcBef>
              </a:pPr>
              <a:r>
                <a:rPr lang="en-US" dirty="0"/>
                <a:t>794</a:t>
              </a:r>
            </a:p>
            <a:p>
              <a:pPr algn="r">
                <a:spcBef>
                  <a:spcPts val="200"/>
                </a:spcBef>
              </a:pPr>
              <a:r>
                <a:rPr lang="en-US" dirty="0"/>
                <a:t>952</a:t>
              </a:r>
            </a:p>
          </p:txBody>
        </p:sp>
        <p:sp>
          <p:nvSpPr>
            <p:cNvPr id="19" name="TextBox 18">
              <a:extLst>
                <a:ext uri="{FF2B5EF4-FFF2-40B4-BE49-F238E27FC236}">
                  <a16:creationId xmlns:a16="http://schemas.microsoft.com/office/drawing/2014/main" id="{7772789C-C4E8-4CBC-BA32-66334BA73563}"/>
                </a:ext>
              </a:extLst>
            </p:cNvPr>
            <p:cNvSpPr txBox="1"/>
            <p:nvPr/>
          </p:nvSpPr>
          <p:spPr>
            <a:xfrm>
              <a:off x="6098213" y="-1203167"/>
              <a:ext cx="814552" cy="4606389"/>
            </a:xfrm>
            <a:prstGeom prst="rect">
              <a:avLst/>
            </a:prstGeom>
            <a:noFill/>
          </p:spPr>
          <p:txBody>
            <a:bodyPr wrap="square" rtlCol="0">
              <a:spAutoFit/>
            </a:bodyPr>
            <a:lstStyle/>
            <a:p>
              <a:pPr algn="r">
                <a:spcBef>
                  <a:spcPts val="200"/>
                </a:spcBef>
              </a:pPr>
              <a:r>
                <a:rPr lang="en-US" dirty="0">
                  <a:solidFill>
                    <a:srgbClr val="0070C0"/>
                  </a:solidFill>
                </a:rPr>
                <a:t>brown</a:t>
              </a:r>
            </a:p>
            <a:p>
              <a:pPr algn="r">
                <a:spcBef>
                  <a:spcPts val="200"/>
                </a:spcBef>
              </a:pPr>
              <a:r>
                <a:rPr lang="en-US" dirty="0"/>
                <a:t>83</a:t>
              </a:r>
            </a:p>
            <a:p>
              <a:pPr algn="r">
                <a:spcBef>
                  <a:spcPts val="200"/>
                </a:spcBef>
              </a:pPr>
              <a:r>
                <a:rPr lang="en-US" dirty="0"/>
                <a:t>94</a:t>
              </a:r>
            </a:p>
            <a:p>
              <a:pPr algn="r">
                <a:spcBef>
                  <a:spcPts val="200"/>
                </a:spcBef>
              </a:pPr>
              <a:r>
                <a:rPr lang="en-US" dirty="0"/>
                <a:t>170</a:t>
              </a:r>
            </a:p>
            <a:p>
              <a:pPr algn="r">
                <a:spcBef>
                  <a:spcPts val="200"/>
                </a:spcBef>
              </a:pPr>
              <a:r>
                <a:rPr lang="en-US" dirty="0"/>
                <a:t>179</a:t>
              </a:r>
            </a:p>
            <a:p>
              <a:pPr algn="r">
                <a:spcBef>
                  <a:spcPts val="200"/>
                </a:spcBef>
              </a:pPr>
              <a:r>
                <a:rPr lang="en-US" dirty="0"/>
                <a:t>216</a:t>
              </a:r>
            </a:p>
            <a:p>
              <a:pPr algn="r">
                <a:spcBef>
                  <a:spcPts val="200"/>
                </a:spcBef>
              </a:pPr>
              <a:r>
                <a:rPr lang="en-US" dirty="0"/>
                <a:t>227</a:t>
              </a:r>
            </a:p>
            <a:p>
              <a:pPr algn="r">
                <a:spcBef>
                  <a:spcPts val="200"/>
                </a:spcBef>
              </a:pPr>
              <a:r>
                <a:rPr lang="en-US" dirty="0"/>
                <a:t>400</a:t>
              </a:r>
            </a:p>
            <a:p>
              <a:pPr algn="r">
                <a:spcBef>
                  <a:spcPts val="200"/>
                </a:spcBef>
              </a:pPr>
              <a:r>
                <a:rPr lang="en-US" dirty="0"/>
                <a:t>417</a:t>
              </a:r>
            </a:p>
            <a:p>
              <a:pPr algn="r">
                <a:spcBef>
                  <a:spcPts val="200"/>
                </a:spcBef>
              </a:pPr>
              <a:r>
                <a:rPr lang="en-US" dirty="0"/>
                <a:t>422</a:t>
              </a:r>
            </a:p>
            <a:p>
              <a:pPr algn="r">
                <a:spcBef>
                  <a:spcPts val="200"/>
                </a:spcBef>
              </a:pPr>
              <a:r>
                <a:rPr lang="en-US" dirty="0"/>
                <a:t>516</a:t>
              </a:r>
            </a:p>
            <a:p>
              <a:pPr algn="r">
                <a:spcBef>
                  <a:spcPts val="200"/>
                </a:spcBef>
              </a:pPr>
              <a:r>
                <a:rPr lang="en-US" dirty="0"/>
                <a:t>795</a:t>
              </a:r>
            </a:p>
            <a:p>
              <a:pPr algn="r">
                <a:spcBef>
                  <a:spcPts val="200"/>
                </a:spcBef>
              </a:pPr>
              <a:r>
                <a:rPr lang="en-US" dirty="0"/>
                <a:t>826</a:t>
              </a:r>
            </a:p>
            <a:p>
              <a:pPr algn="r">
                <a:spcBef>
                  <a:spcPts val="200"/>
                </a:spcBef>
              </a:pPr>
              <a:r>
                <a:rPr lang="en-US" dirty="0"/>
                <a:t>828</a:t>
              </a:r>
            </a:p>
            <a:p>
              <a:pPr algn="r">
                <a:spcBef>
                  <a:spcPts val="200"/>
                </a:spcBef>
              </a:pPr>
              <a:r>
                <a:rPr lang="en-US" dirty="0"/>
                <a:t>957</a:t>
              </a:r>
            </a:p>
          </p:txBody>
        </p:sp>
        <p:sp>
          <p:nvSpPr>
            <p:cNvPr id="20" name="TextBox 19">
              <a:extLst>
                <a:ext uri="{FF2B5EF4-FFF2-40B4-BE49-F238E27FC236}">
                  <a16:creationId xmlns:a16="http://schemas.microsoft.com/office/drawing/2014/main" id="{6B876EAC-77E9-4032-9EA9-96BC5345F270}"/>
                </a:ext>
              </a:extLst>
            </p:cNvPr>
            <p:cNvSpPr txBox="1"/>
            <p:nvPr/>
          </p:nvSpPr>
          <p:spPr>
            <a:xfrm>
              <a:off x="6835205" y="677935"/>
              <a:ext cx="814552" cy="2333972"/>
            </a:xfrm>
            <a:prstGeom prst="rect">
              <a:avLst/>
            </a:prstGeom>
            <a:noFill/>
          </p:spPr>
          <p:txBody>
            <a:bodyPr wrap="square" rtlCol="0">
              <a:spAutoFit/>
            </a:bodyPr>
            <a:lstStyle/>
            <a:p>
              <a:pPr algn="r"/>
              <a:r>
                <a:rPr lang="en-US" dirty="0">
                  <a:solidFill>
                    <a:srgbClr val="0070C0"/>
                  </a:solidFill>
                </a:rPr>
                <a:t>fox</a:t>
              </a:r>
            </a:p>
            <a:p>
              <a:pPr algn="r"/>
              <a:r>
                <a:rPr lang="en-US" dirty="0"/>
                <a:t>284</a:t>
              </a:r>
            </a:p>
            <a:p>
              <a:pPr algn="r"/>
              <a:r>
                <a:rPr lang="en-US" dirty="0"/>
                <a:t>423</a:t>
              </a:r>
            </a:p>
            <a:p>
              <a:pPr algn="r">
                <a:spcBef>
                  <a:spcPts val="200"/>
                </a:spcBef>
              </a:pPr>
              <a:r>
                <a:rPr lang="en-US" dirty="0"/>
                <a:t>580</a:t>
              </a:r>
            </a:p>
            <a:p>
              <a:pPr algn="r"/>
              <a:r>
                <a:rPr lang="en-US" dirty="0"/>
                <a:t>612</a:t>
              </a:r>
            </a:p>
            <a:p>
              <a:pPr algn="r"/>
              <a:r>
                <a:rPr lang="en-US" dirty="0"/>
                <a:t>796</a:t>
              </a:r>
            </a:p>
            <a:p>
              <a:pPr algn="r"/>
              <a:r>
                <a:rPr lang="en-US" dirty="0"/>
                <a:t>912</a:t>
              </a:r>
            </a:p>
            <a:p>
              <a:pPr algn="r"/>
              <a:r>
                <a:rPr lang="en-US" dirty="0"/>
                <a:t>958</a:t>
              </a:r>
            </a:p>
          </p:txBody>
        </p:sp>
        <p:grpSp>
          <p:nvGrpSpPr>
            <p:cNvPr id="21" name="Group 20">
              <a:extLst>
                <a:ext uri="{FF2B5EF4-FFF2-40B4-BE49-F238E27FC236}">
                  <a16:creationId xmlns:a16="http://schemas.microsoft.com/office/drawing/2014/main" id="{E7C08C42-3DEE-41C6-BC7B-25538AD10614}"/>
                </a:ext>
              </a:extLst>
            </p:cNvPr>
            <p:cNvGrpSpPr/>
            <p:nvPr/>
          </p:nvGrpSpPr>
          <p:grpSpPr>
            <a:xfrm>
              <a:off x="5511602" y="2073951"/>
              <a:ext cx="2155487" cy="328984"/>
              <a:chOff x="5511602" y="2073951"/>
              <a:chExt cx="2155487" cy="328984"/>
            </a:xfrm>
          </p:grpSpPr>
          <p:sp>
            <p:nvSpPr>
              <p:cNvPr id="22" name="Rectangle: Rounded Corners 21">
                <a:extLst>
                  <a:ext uri="{FF2B5EF4-FFF2-40B4-BE49-F238E27FC236}">
                    <a16:creationId xmlns:a16="http://schemas.microsoft.com/office/drawing/2014/main" id="{BB9FBDAA-45C9-4E4C-934E-5CD0F9A5C930}"/>
                  </a:ext>
                </a:extLst>
              </p:cNvPr>
              <p:cNvSpPr/>
              <p:nvPr/>
            </p:nvSpPr>
            <p:spPr>
              <a:xfrm>
                <a:off x="6322189" y="2073951"/>
                <a:ext cx="530348" cy="32898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Rounded Corners 22">
                <a:extLst>
                  <a:ext uri="{FF2B5EF4-FFF2-40B4-BE49-F238E27FC236}">
                    <a16:creationId xmlns:a16="http://schemas.microsoft.com/office/drawing/2014/main" id="{E70D9DB2-44EB-4D09-B3AF-92097A3A34D1}"/>
                  </a:ext>
                </a:extLst>
              </p:cNvPr>
              <p:cNvSpPr/>
              <p:nvPr/>
            </p:nvSpPr>
            <p:spPr>
              <a:xfrm>
                <a:off x="5511602" y="2073951"/>
                <a:ext cx="530348" cy="32898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Rounded Corners 23">
                <a:extLst>
                  <a:ext uri="{FF2B5EF4-FFF2-40B4-BE49-F238E27FC236}">
                    <a16:creationId xmlns:a16="http://schemas.microsoft.com/office/drawing/2014/main" id="{F1D5641E-1FFB-440D-B223-F79D10FCB70D}"/>
                  </a:ext>
                </a:extLst>
              </p:cNvPr>
              <p:cNvSpPr/>
              <p:nvPr/>
            </p:nvSpPr>
            <p:spPr>
              <a:xfrm>
                <a:off x="7136741" y="2073951"/>
                <a:ext cx="530348" cy="32898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5" name="Group 24">
            <a:extLst>
              <a:ext uri="{FF2B5EF4-FFF2-40B4-BE49-F238E27FC236}">
                <a16:creationId xmlns:a16="http://schemas.microsoft.com/office/drawing/2014/main" id="{CF849B2B-003B-4461-B822-3EF4655B0B9B}"/>
              </a:ext>
            </a:extLst>
          </p:cNvPr>
          <p:cNvGrpSpPr/>
          <p:nvPr/>
        </p:nvGrpSpPr>
        <p:grpSpPr>
          <a:xfrm>
            <a:off x="6252113" y="569687"/>
            <a:ext cx="2292215" cy="4898233"/>
            <a:chOff x="5374874" y="-2163217"/>
            <a:chExt cx="2292215" cy="4898233"/>
          </a:xfrm>
        </p:grpSpPr>
        <p:sp>
          <p:nvSpPr>
            <p:cNvPr id="26" name="TextBox 25">
              <a:extLst>
                <a:ext uri="{FF2B5EF4-FFF2-40B4-BE49-F238E27FC236}">
                  <a16:creationId xmlns:a16="http://schemas.microsoft.com/office/drawing/2014/main" id="{77BE37BF-3CFD-4E60-95A1-BF69E6CC791E}"/>
                </a:ext>
              </a:extLst>
            </p:cNvPr>
            <p:cNvSpPr txBox="1"/>
            <p:nvPr/>
          </p:nvSpPr>
          <p:spPr>
            <a:xfrm>
              <a:off x="5374874" y="-952629"/>
              <a:ext cx="709448" cy="3395801"/>
            </a:xfrm>
            <a:prstGeom prst="rect">
              <a:avLst/>
            </a:prstGeom>
            <a:noFill/>
          </p:spPr>
          <p:txBody>
            <a:bodyPr wrap="square" rtlCol="0">
              <a:spAutoFit/>
            </a:bodyPr>
            <a:lstStyle/>
            <a:p>
              <a:pPr algn="r">
                <a:spcBef>
                  <a:spcPts val="200"/>
                </a:spcBef>
              </a:pPr>
              <a:r>
                <a:rPr lang="en-US" dirty="0">
                  <a:solidFill>
                    <a:srgbClr val="0070C0"/>
                  </a:solidFill>
                </a:rPr>
                <a:t>quick</a:t>
              </a:r>
            </a:p>
            <a:p>
              <a:pPr algn="r">
                <a:spcBef>
                  <a:spcPts val="200"/>
                </a:spcBef>
              </a:pPr>
              <a:r>
                <a:rPr lang="en-US" dirty="0"/>
                <a:t>62</a:t>
              </a:r>
            </a:p>
            <a:p>
              <a:pPr algn="r">
                <a:spcBef>
                  <a:spcPts val="200"/>
                </a:spcBef>
              </a:pPr>
              <a:r>
                <a:rPr lang="en-US" dirty="0"/>
                <a:t>69</a:t>
              </a:r>
            </a:p>
            <a:p>
              <a:pPr algn="r">
                <a:spcBef>
                  <a:spcPts val="200"/>
                </a:spcBef>
              </a:pPr>
              <a:r>
                <a:rPr lang="en-US" dirty="0"/>
                <a:t>84</a:t>
              </a:r>
            </a:p>
            <a:p>
              <a:pPr algn="r">
                <a:spcBef>
                  <a:spcPts val="200"/>
                </a:spcBef>
              </a:pPr>
              <a:r>
                <a:rPr lang="en-US" dirty="0"/>
                <a:t>311</a:t>
              </a:r>
            </a:p>
            <a:p>
              <a:pPr algn="r">
                <a:spcBef>
                  <a:spcPts val="200"/>
                </a:spcBef>
              </a:pPr>
              <a:r>
                <a:rPr lang="en-US" dirty="0"/>
                <a:t>421</a:t>
              </a:r>
            </a:p>
            <a:p>
              <a:pPr algn="r">
                <a:spcBef>
                  <a:spcPts val="200"/>
                </a:spcBef>
              </a:pPr>
              <a:r>
                <a:rPr lang="en-US" dirty="0"/>
                <a:t>430</a:t>
              </a:r>
            </a:p>
            <a:p>
              <a:pPr algn="r">
                <a:spcBef>
                  <a:spcPts val="200"/>
                </a:spcBef>
              </a:pPr>
              <a:r>
                <a:rPr lang="en-US" dirty="0"/>
                <a:t>559</a:t>
              </a:r>
            </a:p>
            <a:p>
              <a:pPr algn="r">
                <a:spcBef>
                  <a:spcPts val="200"/>
                </a:spcBef>
              </a:pPr>
              <a:r>
                <a:rPr lang="en-US" dirty="0"/>
                <a:t>619</a:t>
              </a:r>
            </a:p>
            <a:p>
              <a:pPr algn="r">
                <a:spcBef>
                  <a:spcPts val="200"/>
                </a:spcBef>
              </a:pPr>
              <a:r>
                <a:rPr lang="en-US" dirty="0"/>
                <a:t>794</a:t>
              </a:r>
            </a:p>
            <a:p>
              <a:pPr algn="r">
                <a:spcBef>
                  <a:spcPts val="200"/>
                </a:spcBef>
              </a:pPr>
              <a:r>
                <a:rPr lang="en-US" dirty="0"/>
                <a:t>952</a:t>
              </a:r>
            </a:p>
          </p:txBody>
        </p:sp>
        <p:sp>
          <p:nvSpPr>
            <p:cNvPr id="27" name="TextBox 26">
              <a:extLst>
                <a:ext uri="{FF2B5EF4-FFF2-40B4-BE49-F238E27FC236}">
                  <a16:creationId xmlns:a16="http://schemas.microsoft.com/office/drawing/2014/main" id="{1F6AAD34-5372-4150-A0E9-44D54FDD611F}"/>
                </a:ext>
              </a:extLst>
            </p:cNvPr>
            <p:cNvSpPr txBox="1"/>
            <p:nvPr/>
          </p:nvSpPr>
          <p:spPr>
            <a:xfrm>
              <a:off x="6041950" y="-2163217"/>
              <a:ext cx="814552" cy="4606389"/>
            </a:xfrm>
            <a:prstGeom prst="rect">
              <a:avLst/>
            </a:prstGeom>
            <a:noFill/>
          </p:spPr>
          <p:txBody>
            <a:bodyPr wrap="square" rtlCol="0">
              <a:spAutoFit/>
            </a:bodyPr>
            <a:lstStyle/>
            <a:p>
              <a:pPr algn="r">
                <a:spcBef>
                  <a:spcPts val="200"/>
                </a:spcBef>
              </a:pPr>
              <a:r>
                <a:rPr lang="en-US" dirty="0">
                  <a:solidFill>
                    <a:srgbClr val="0070C0"/>
                  </a:solidFill>
                </a:rPr>
                <a:t>brown</a:t>
              </a:r>
            </a:p>
            <a:p>
              <a:pPr algn="r">
                <a:spcBef>
                  <a:spcPts val="200"/>
                </a:spcBef>
              </a:pPr>
              <a:r>
                <a:rPr lang="en-US" dirty="0"/>
                <a:t>83</a:t>
              </a:r>
            </a:p>
            <a:p>
              <a:pPr algn="r">
                <a:spcBef>
                  <a:spcPts val="200"/>
                </a:spcBef>
              </a:pPr>
              <a:r>
                <a:rPr lang="en-US" dirty="0"/>
                <a:t>94</a:t>
              </a:r>
            </a:p>
            <a:p>
              <a:pPr algn="r">
                <a:spcBef>
                  <a:spcPts val="200"/>
                </a:spcBef>
              </a:pPr>
              <a:r>
                <a:rPr lang="en-US" dirty="0"/>
                <a:t>170</a:t>
              </a:r>
            </a:p>
            <a:p>
              <a:pPr algn="r">
                <a:spcBef>
                  <a:spcPts val="200"/>
                </a:spcBef>
              </a:pPr>
              <a:r>
                <a:rPr lang="en-US" dirty="0"/>
                <a:t>179</a:t>
              </a:r>
            </a:p>
            <a:p>
              <a:pPr algn="r">
                <a:spcBef>
                  <a:spcPts val="200"/>
                </a:spcBef>
              </a:pPr>
              <a:r>
                <a:rPr lang="en-US" dirty="0"/>
                <a:t>216</a:t>
              </a:r>
            </a:p>
            <a:p>
              <a:pPr algn="r">
                <a:spcBef>
                  <a:spcPts val="200"/>
                </a:spcBef>
              </a:pPr>
              <a:r>
                <a:rPr lang="en-US" dirty="0"/>
                <a:t>227</a:t>
              </a:r>
            </a:p>
            <a:p>
              <a:pPr algn="r">
                <a:spcBef>
                  <a:spcPts val="200"/>
                </a:spcBef>
              </a:pPr>
              <a:r>
                <a:rPr lang="en-US" dirty="0"/>
                <a:t>400</a:t>
              </a:r>
            </a:p>
            <a:p>
              <a:pPr algn="r">
                <a:spcBef>
                  <a:spcPts val="200"/>
                </a:spcBef>
              </a:pPr>
              <a:r>
                <a:rPr lang="en-US" dirty="0"/>
                <a:t>417</a:t>
              </a:r>
            </a:p>
            <a:p>
              <a:pPr algn="r">
                <a:spcBef>
                  <a:spcPts val="200"/>
                </a:spcBef>
              </a:pPr>
              <a:r>
                <a:rPr lang="en-US" dirty="0"/>
                <a:t>422</a:t>
              </a:r>
            </a:p>
            <a:p>
              <a:pPr algn="r">
                <a:spcBef>
                  <a:spcPts val="200"/>
                </a:spcBef>
              </a:pPr>
              <a:r>
                <a:rPr lang="en-US" dirty="0"/>
                <a:t>516</a:t>
              </a:r>
            </a:p>
            <a:p>
              <a:pPr algn="r">
                <a:spcBef>
                  <a:spcPts val="200"/>
                </a:spcBef>
              </a:pPr>
              <a:r>
                <a:rPr lang="en-US" dirty="0"/>
                <a:t>795</a:t>
              </a:r>
            </a:p>
            <a:p>
              <a:pPr algn="r">
                <a:spcBef>
                  <a:spcPts val="200"/>
                </a:spcBef>
              </a:pPr>
              <a:r>
                <a:rPr lang="en-US" dirty="0"/>
                <a:t>826</a:t>
              </a:r>
            </a:p>
            <a:p>
              <a:pPr algn="r">
                <a:spcBef>
                  <a:spcPts val="200"/>
                </a:spcBef>
              </a:pPr>
              <a:r>
                <a:rPr lang="en-US" dirty="0"/>
                <a:t>828</a:t>
              </a:r>
            </a:p>
            <a:p>
              <a:pPr algn="r">
                <a:spcBef>
                  <a:spcPts val="200"/>
                </a:spcBef>
              </a:pPr>
              <a:r>
                <a:rPr lang="en-US" dirty="0"/>
                <a:t>957</a:t>
              </a:r>
            </a:p>
          </p:txBody>
        </p:sp>
        <p:sp>
          <p:nvSpPr>
            <p:cNvPr id="28" name="TextBox 27">
              <a:extLst>
                <a:ext uri="{FF2B5EF4-FFF2-40B4-BE49-F238E27FC236}">
                  <a16:creationId xmlns:a16="http://schemas.microsoft.com/office/drawing/2014/main" id="{7D7D413B-46B1-4647-9BD9-25E7E263FFA3}"/>
                </a:ext>
              </a:extLst>
            </p:cNvPr>
            <p:cNvSpPr txBox="1"/>
            <p:nvPr/>
          </p:nvSpPr>
          <p:spPr>
            <a:xfrm>
              <a:off x="6836141" y="401044"/>
              <a:ext cx="814552" cy="2333972"/>
            </a:xfrm>
            <a:prstGeom prst="rect">
              <a:avLst/>
            </a:prstGeom>
            <a:noFill/>
          </p:spPr>
          <p:txBody>
            <a:bodyPr wrap="square" rtlCol="0">
              <a:spAutoFit/>
            </a:bodyPr>
            <a:lstStyle/>
            <a:p>
              <a:pPr algn="r"/>
              <a:r>
                <a:rPr lang="en-US" dirty="0">
                  <a:solidFill>
                    <a:srgbClr val="0070C0"/>
                  </a:solidFill>
                </a:rPr>
                <a:t>fox</a:t>
              </a:r>
            </a:p>
            <a:p>
              <a:pPr algn="r"/>
              <a:r>
                <a:rPr lang="en-US" dirty="0"/>
                <a:t>284</a:t>
              </a:r>
            </a:p>
            <a:p>
              <a:pPr algn="r"/>
              <a:r>
                <a:rPr lang="en-US" dirty="0"/>
                <a:t>423</a:t>
              </a:r>
            </a:p>
            <a:p>
              <a:pPr algn="r">
                <a:spcBef>
                  <a:spcPts val="200"/>
                </a:spcBef>
              </a:pPr>
              <a:r>
                <a:rPr lang="en-US" dirty="0"/>
                <a:t>580</a:t>
              </a:r>
            </a:p>
            <a:p>
              <a:pPr algn="r"/>
              <a:r>
                <a:rPr lang="en-US" dirty="0"/>
                <a:t>612</a:t>
              </a:r>
            </a:p>
            <a:p>
              <a:pPr algn="r"/>
              <a:r>
                <a:rPr lang="en-US" dirty="0"/>
                <a:t>796</a:t>
              </a:r>
            </a:p>
            <a:p>
              <a:pPr algn="r"/>
              <a:r>
                <a:rPr lang="en-US" dirty="0"/>
                <a:t>912</a:t>
              </a:r>
            </a:p>
            <a:p>
              <a:pPr algn="r"/>
              <a:r>
                <a:rPr lang="en-US" dirty="0"/>
                <a:t>958</a:t>
              </a:r>
            </a:p>
          </p:txBody>
        </p:sp>
        <p:grpSp>
          <p:nvGrpSpPr>
            <p:cNvPr id="29" name="Group 28">
              <a:extLst>
                <a:ext uri="{FF2B5EF4-FFF2-40B4-BE49-F238E27FC236}">
                  <a16:creationId xmlns:a16="http://schemas.microsoft.com/office/drawing/2014/main" id="{F7F6A6C5-AADE-41DD-96BA-7DD6584BDD80}"/>
                </a:ext>
              </a:extLst>
            </p:cNvPr>
            <p:cNvGrpSpPr/>
            <p:nvPr/>
          </p:nvGrpSpPr>
          <p:grpSpPr>
            <a:xfrm>
              <a:off x="5511602" y="2073951"/>
              <a:ext cx="2155487" cy="328984"/>
              <a:chOff x="5511602" y="2073951"/>
              <a:chExt cx="2155487" cy="328984"/>
            </a:xfrm>
          </p:grpSpPr>
          <p:sp>
            <p:nvSpPr>
              <p:cNvPr id="30" name="Rectangle: Rounded Corners 29">
                <a:extLst>
                  <a:ext uri="{FF2B5EF4-FFF2-40B4-BE49-F238E27FC236}">
                    <a16:creationId xmlns:a16="http://schemas.microsoft.com/office/drawing/2014/main" id="{9B111889-69DC-4F11-9E79-C243349D1027}"/>
                  </a:ext>
                </a:extLst>
              </p:cNvPr>
              <p:cNvSpPr/>
              <p:nvPr/>
            </p:nvSpPr>
            <p:spPr>
              <a:xfrm>
                <a:off x="6322189" y="2073951"/>
                <a:ext cx="530348" cy="32898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Rounded Corners 30">
                <a:extLst>
                  <a:ext uri="{FF2B5EF4-FFF2-40B4-BE49-F238E27FC236}">
                    <a16:creationId xmlns:a16="http://schemas.microsoft.com/office/drawing/2014/main" id="{CA9405C3-36EF-459C-A9C8-DCF0F7D2CEE2}"/>
                  </a:ext>
                </a:extLst>
              </p:cNvPr>
              <p:cNvSpPr/>
              <p:nvPr/>
            </p:nvSpPr>
            <p:spPr>
              <a:xfrm>
                <a:off x="5511602" y="2073951"/>
                <a:ext cx="530348" cy="32898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Rounded Corners 31">
                <a:extLst>
                  <a:ext uri="{FF2B5EF4-FFF2-40B4-BE49-F238E27FC236}">
                    <a16:creationId xmlns:a16="http://schemas.microsoft.com/office/drawing/2014/main" id="{442A08D1-CBD1-4B67-864F-22CE1AB49168}"/>
                  </a:ext>
                </a:extLst>
              </p:cNvPr>
              <p:cNvSpPr/>
              <p:nvPr/>
            </p:nvSpPr>
            <p:spPr>
              <a:xfrm>
                <a:off x="7136741" y="2073951"/>
                <a:ext cx="530348" cy="32898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34" name="Rectangle: Rounded Corners 33">
            <a:extLst>
              <a:ext uri="{FF2B5EF4-FFF2-40B4-BE49-F238E27FC236}">
                <a16:creationId xmlns:a16="http://schemas.microsoft.com/office/drawing/2014/main" id="{25C6E36A-9ECC-4061-9134-820F4EAB5027}"/>
              </a:ext>
            </a:extLst>
          </p:cNvPr>
          <p:cNvSpPr/>
          <p:nvPr/>
        </p:nvSpPr>
        <p:spPr>
          <a:xfrm>
            <a:off x="3384490" y="4422710"/>
            <a:ext cx="2391159" cy="531845"/>
          </a:xfrm>
          <a:prstGeom prst="round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7068843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80CE794-3879-4798-8A38-66EC4257935D}"/>
              </a:ext>
            </a:extLst>
          </p:cNvPr>
          <p:cNvSpPr txBox="1"/>
          <p:nvPr/>
        </p:nvSpPr>
        <p:spPr>
          <a:xfrm>
            <a:off x="494522" y="200355"/>
            <a:ext cx="7408506" cy="369332"/>
          </a:xfrm>
          <a:prstGeom prst="rect">
            <a:avLst/>
          </a:prstGeom>
          <a:noFill/>
        </p:spPr>
        <p:txBody>
          <a:bodyPr wrap="square" rtlCol="0">
            <a:spAutoFit/>
          </a:bodyPr>
          <a:lstStyle/>
          <a:p>
            <a:r>
              <a:rPr lang="en-US" dirty="0"/>
              <a:t>Example phrase query "quick brown fox".</a:t>
            </a:r>
          </a:p>
        </p:txBody>
      </p:sp>
      <p:grpSp>
        <p:nvGrpSpPr>
          <p:cNvPr id="25" name="Group 24">
            <a:extLst>
              <a:ext uri="{FF2B5EF4-FFF2-40B4-BE49-F238E27FC236}">
                <a16:creationId xmlns:a16="http://schemas.microsoft.com/office/drawing/2014/main" id="{CF849B2B-003B-4461-B822-3EF4655B0B9B}"/>
              </a:ext>
            </a:extLst>
          </p:cNvPr>
          <p:cNvGrpSpPr/>
          <p:nvPr/>
        </p:nvGrpSpPr>
        <p:grpSpPr>
          <a:xfrm>
            <a:off x="6252113" y="569687"/>
            <a:ext cx="2292215" cy="4606389"/>
            <a:chOff x="5374874" y="-2163217"/>
            <a:chExt cx="2292215" cy="4606389"/>
          </a:xfrm>
        </p:grpSpPr>
        <p:sp>
          <p:nvSpPr>
            <p:cNvPr id="26" name="TextBox 25">
              <a:extLst>
                <a:ext uri="{FF2B5EF4-FFF2-40B4-BE49-F238E27FC236}">
                  <a16:creationId xmlns:a16="http://schemas.microsoft.com/office/drawing/2014/main" id="{77BE37BF-3CFD-4E60-95A1-BF69E6CC791E}"/>
                </a:ext>
              </a:extLst>
            </p:cNvPr>
            <p:cNvSpPr txBox="1"/>
            <p:nvPr/>
          </p:nvSpPr>
          <p:spPr>
            <a:xfrm>
              <a:off x="5374874" y="-952629"/>
              <a:ext cx="709448" cy="3395801"/>
            </a:xfrm>
            <a:prstGeom prst="rect">
              <a:avLst/>
            </a:prstGeom>
            <a:noFill/>
          </p:spPr>
          <p:txBody>
            <a:bodyPr wrap="square" rtlCol="0">
              <a:spAutoFit/>
            </a:bodyPr>
            <a:lstStyle/>
            <a:p>
              <a:pPr algn="r">
                <a:spcBef>
                  <a:spcPts val="200"/>
                </a:spcBef>
              </a:pPr>
              <a:r>
                <a:rPr lang="en-US" dirty="0">
                  <a:solidFill>
                    <a:srgbClr val="0070C0"/>
                  </a:solidFill>
                </a:rPr>
                <a:t>quick</a:t>
              </a:r>
            </a:p>
            <a:p>
              <a:pPr algn="r">
                <a:spcBef>
                  <a:spcPts val="200"/>
                </a:spcBef>
              </a:pPr>
              <a:r>
                <a:rPr lang="en-US" dirty="0"/>
                <a:t>62</a:t>
              </a:r>
            </a:p>
            <a:p>
              <a:pPr algn="r">
                <a:spcBef>
                  <a:spcPts val="200"/>
                </a:spcBef>
              </a:pPr>
              <a:r>
                <a:rPr lang="en-US" dirty="0"/>
                <a:t>69</a:t>
              </a:r>
            </a:p>
            <a:p>
              <a:pPr algn="r">
                <a:spcBef>
                  <a:spcPts val="200"/>
                </a:spcBef>
              </a:pPr>
              <a:r>
                <a:rPr lang="en-US" dirty="0"/>
                <a:t>84</a:t>
              </a:r>
            </a:p>
            <a:p>
              <a:pPr algn="r">
                <a:spcBef>
                  <a:spcPts val="200"/>
                </a:spcBef>
              </a:pPr>
              <a:r>
                <a:rPr lang="en-US" dirty="0"/>
                <a:t>311</a:t>
              </a:r>
            </a:p>
            <a:p>
              <a:pPr algn="r">
                <a:spcBef>
                  <a:spcPts val="200"/>
                </a:spcBef>
              </a:pPr>
              <a:r>
                <a:rPr lang="en-US" dirty="0"/>
                <a:t>421</a:t>
              </a:r>
            </a:p>
            <a:p>
              <a:pPr algn="r">
                <a:spcBef>
                  <a:spcPts val="200"/>
                </a:spcBef>
              </a:pPr>
              <a:r>
                <a:rPr lang="en-US" dirty="0"/>
                <a:t>430</a:t>
              </a:r>
            </a:p>
            <a:p>
              <a:pPr algn="r">
                <a:spcBef>
                  <a:spcPts val="200"/>
                </a:spcBef>
              </a:pPr>
              <a:r>
                <a:rPr lang="en-US" dirty="0"/>
                <a:t>559</a:t>
              </a:r>
            </a:p>
            <a:p>
              <a:pPr algn="r">
                <a:spcBef>
                  <a:spcPts val="200"/>
                </a:spcBef>
              </a:pPr>
              <a:r>
                <a:rPr lang="en-US" dirty="0"/>
                <a:t>619</a:t>
              </a:r>
            </a:p>
            <a:p>
              <a:pPr algn="r">
                <a:spcBef>
                  <a:spcPts val="200"/>
                </a:spcBef>
              </a:pPr>
              <a:r>
                <a:rPr lang="en-US" dirty="0"/>
                <a:t>794</a:t>
              </a:r>
            </a:p>
            <a:p>
              <a:pPr algn="r">
                <a:spcBef>
                  <a:spcPts val="200"/>
                </a:spcBef>
              </a:pPr>
              <a:r>
                <a:rPr lang="en-US" dirty="0"/>
                <a:t>952</a:t>
              </a:r>
            </a:p>
          </p:txBody>
        </p:sp>
        <p:sp>
          <p:nvSpPr>
            <p:cNvPr id="27" name="TextBox 26">
              <a:extLst>
                <a:ext uri="{FF2B5EF4-FFF2-40B4-BE49-F238E27FC236}">
                  <a16:creationId xmlns:a16="http://schemas.microsoft.com/office/drawing/2014/main" id="{1F6AAD34-5372-4150-A0E9-44D54FDD611F}"/>
                </a:ext>
              </a:extLst>
            </p:cNvPr>
            <p:cNvSpPr txBox="1"/>
            <p:nvPr/>
          </p:nvSpPr>
          <p:spPr>
            <a:xfrm>
              <a:off x="6041950" y="-2163217"/>
              <a:ext cx="814552" cy="4606389"/>
            </a:xfrm>
            <a:prstGeom prst="rect">
              <a:avLst/>
            </a:prstGeom>
            <a:noFill/>
          </p:spPr>
          <p:txBody>
            <a:bodyPr wrap="square" rtlCol="0">
              <a:spAutoFit/>
            </a:bodyPr>
            <a:lstStyle/>
            <a:p>
              <a:pPr algn="r">
                <a:spcBef>
                  <a:spcPts val="200"/>
                </a:spcBef>
              </a:pPr>
              <a:r>
                <a:rPr lang="en-US" dirty="0">
                  <a:solidFill>
                    <a:srgbClr val="0070C0"/>
                  </a:solidFill>
                </a:rPr>
                <a:t>brown</a:t>
              </a:r>
            </a:p>
            <a:p>
              <a:pPr algn="r">
                <a:spcBef>
                  <a:spcPts val="200"/>
                </a:spcBef>
              </a:pPr>
              <a:r>
                <a:rPr lang="en-US" dirty="0"/>
                <a:t>83</a:t>
              </a:r>
            </a:p>
            <a:p>
              <a:pPr algn="r">
                <a:spcBef>
                  <a:spcPts val="200"/>
                </a:spcBef>
              </a:pPr>
              <a:r>
                <a:rPr lang="en-US" dirty="0"/>
                <a:t>94</a:t>
              </a:r>
            </a:p>
            <a:p>
              <a:pPr algn="r">
                <a:spcBef>
                  <a:spcPts val="200"/>
                </a:spcBef>
              </a:pPr>
              <a:r>
                <a:rPr lang="en-US" dirty="0"/>
                <a:t>170</a:t>
              </a:r>
            </a:p>
            <a:p>
              <a:pPr algn="r">
                <a:spcBef>
                  <a:spcPts val="200"/>
                </a:spcBef>
              </a:pPr>
              <a:r>
                <a:rPr lang="en-US" dirty="0"/>
                <a:t>179</a:t>
              </a:r>
            </a:p>
            <a:p>
              <a:pPr algn="r">
                <a:spcBef>
                  <a:spcPts val="200"/>
                </a:spcBef>
              </a:pPr>
              <a:r>
                <a:rPr lang="en-US" dirty="0"/>
                <a:t>216</a:t>
              </a:r>
            </a:p>
            <a:p>
              <a:pPr algn="r">
                <a:spcBef>
                  <a:spcPts val="200"/>
                </a:spcBef>
              </a:pPr>
              <a:r>
                <a:rPr lang="en-US" dirty="0"/>
                <a:t>227</a:t>
              </a:r>
            </a:p>
            <a:p>
              <a:pPr algn="r">
                <a:spcBef>
                  <a:spcPts val="200"/>
                </a:spcBef>
              </a:pPr>
              <a:r>
                <a:rPr lang="en-US" dirty="0"/>
                <a:t>400</a:t>
              </a:r>
            </a:p>
            <a:p>
              <a:pPr algn="r">
                <a:spcBef>
                  <a:spcPts val="200"/>
                </a:spcBef>
              </a:pPr>
              <a:r>
                <a:rPr lang="en-US" dirty="0"/>
                <a:t>417</a:t>
              </a:r>
            </a:p>
            <a:p>
              <a:pPr algn="r">
                <a:spcBef>
                  <a:spcPts val="200"/>
                </a:spcBef>
              </a:pPr>
              <a:r>
                <a:rPr lang="en-US" dirty="0"/>
                <a:t>422</a:t>
              </a:r>
            </a:p>
            <a:p>
              <a:pPr algn="r">
                <a:spcBef>
                  <a:spcPts val="200"/>
                </a:spcBef>
              </a:pPr>
              <a:r>
                <a:rPr lang="en-US" dirty="0"/>
                <a:t>516</a:t>
              </a:r>
            </a:p>
            <a:p>
              <a:pPr algn="r">
                <a:spcBef>
                  <a:spcPts val="200"/>
                </a:spcBef>
              </a:pPr>
              <a:r>
                <a:rPr lang="en-US" dirty="0"/>
                <a:t>795</a:t>
              </a:r>
            </a:p>
            <a:p>
              <a:pPr algn="r">
                <a:spcBef>
                  <a:spcPts val="200"/>
                </a:spcBef>
              </a:pPr>
              <a:r>
                <a:rPr lang="en-US" dirty="0"/>
                <a:t>826</a:t>
              </a:r>
            </a:p>
            <a:p>
              <a:pPr algn="r">
                <a:spcBef>
                  <a:spcPts val="200"/>
                </a:spcBef>
              </a:pPr>
              <a:r>
                <a:rPr lang="en-US" dirty="0"/>
                <a:t>828</a:t>
              </a:r>
            </a:p>
            <a:p>
              <a:pPr algn="r">
                <a:spcBef>
                  <a:spcPts val="200"/>
                </a:spcBef>
              </a:pPr>
              <a:r>
                <a:rPr lang="en-US" dirty="0"/>
                <a:t>957</a:t>
              </a:r>
            </a:p>
          </p:txBody>
        </p:sp>
        <p:sp>
          <p:nvSpPr>
            <p:cNvPr id="28" name="TextBox 27">
              <a:extLst>
                <a:ext uri="{FF2B5EF4-FFF2-40B4-BE49-F238E27FC236}">
                  <a16:creationId xmlns:a16="http://schemas.microsoft.com/office/drawing/2014/main" id="{7D7D413B-46B1-4647-9BD9-25E7E263FFA3}"/>
                </a:ext>
              </a:extLst>
            </p:cNvPr>
            <p:cNvSpPr txBox="1"/>
            <p:nvPr/>
          </p:nvSpPr>
          <p:spPr>
            <a:xfrm>
              <a:off x="6852537" y="109200"/>
              <a:ext cx="814552" cy="2333972"/>
            </a:xfrm>
            <a:prstGeom prst="rect">
              <a:avLst/>
            </a:prstGeom>
            <a:noFill/>
          </p:spPr>
          <p:txBody>
            <a:bodyPr wrap="square" rtlCol="0">
              <a:spAutoFit/>
            </a:bodyPr>
            <a:lstStyle/>
            <a:p>
              <a:pPr algn="r"/>
              <a:r>
                <a:rPr lang="en-US" dirty="0">
                  <a:solidFill>
                    <a:srgbClr val="0070C0"/>
                  </a:solidFill>
                </a:rPr>
                <a:t>fox</a:t>
              </a:r>
            </a:p>
            <a:p>
              <a:pPr algn="r"/>
              <a:r>
                <a:rPr lang="en-US" dirty="0"/>
                <a:t>284</a:t>
              </a:r>
            </a:p>
            <a:p>
              <a:pPr algn="r"/>
              <a:r>
                <a:rPr lang="en-US" dirty="0"/>
                <a:t>423</a:t>
              </a:r>
            </a:p>
            <a:p>
              <a:pPr algn="r">
                <a:spcBef>
                  <a:spcPts val="200"/>
                </a:spcBef>
              </a:pPr>
              <a:r>
                <a:rPr lang="en-US" dirty="0"/>
                <a:t>580</a:t>
              </a:r>
            </a:p>
            <a:p>
              <a:pPr algn="r"/>
              <a:r>
                <a:rPr lang="en-US" dirty="0"/>
                <a:t>612</a:t>
              </a:r>
            </a:p>
            <a:p>
              <a:pPr algn="r"/>
              <a:r>
                <a:rPr lang="en-US" dirty="0"/>
                <a:t>796</a:t>
              </a:r>
            </a:p>
            <a:p>
              <a:pPr algn="r"/>
              <a:r>
                <a:rPr lang="en-US" dirty="0"/>
                <a:t>912</a:t>
              </a:r>
            </a:p>
            <a:p>
              <a:pPr algn="r"/>
              <a:r>
                <a:rPr lang="en-US" dirty="0"/>
                <a:t>958</a:t>
              </a:r>
            </a:p>
          </p:txBody>
        </p:sp>
        <p:grpSp>
          <p:nvGrpSpPr>
            <p:cNvPr id="29" name="Group 28">
              <a:extLst>
                <a:ext uri="{FF2B5EF4-FFF2-40B4-BE49-F238E27FC236}">
                  <a16:creationId xmlns:a16="http://schemas.microsoft.com/office/drawing/2014/main" id="{F7F6A6C5-AADE-41DD-96BA-7DD6584BDD80}"/>
                </a:ext>
              </a:extLst>
            </p:cNvPr>
            <p:cNvGrpSpPr/>
            <p:nvPr/>
          </p:nvGrpSpPr>
          <p:grpSpPr>
            <a:xfrm>
              <a:off x="5511602" y="2073951"/>
              <a:ext cx="2155487" cy="328984"/>
              <a:chOff x="5511602" y="2073951"/>
              <a:chExt cx="2155487" cy="328984"/>
            </a:xfrm>
          </p:grpSpPr>
          <p:sp>
            <p:nvSpPr>
              <p:cNvPr id="30" name="Rectangle: Rounded Corners 29">
                <a:extLst>
                  <a:ext uri="{FF2B5EF4-FFF2-40B4-BE49-F238E27FC236}">
                    <a16:creationId xmlns:a16="http://schemas.microsoft.com/office/drawing/2014/main" id="{9B111889-69DC-4F11-9E79-C243349D1027}"/>
                  </a:ext>
                </a:extLst>
              </p:cNvPr>
              <p:cNvSpPr/>
              <p:nvPr/>
            </p:nvSpPr>
            <p:spPr>
              <a:xfrm>
                <a:off x="6322189" y="2073951"/>
                <a:ext cx="530348" cy="32898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Rounded Corners 30">
                <a:extLst>
                  <a:ext uri="{FF2B5EF4-FFF2-40B4-BE49-F238E27FC236}">
                    <a16:creationId xmlns:a16="http://schemas.microsoft.com/office/drawing/2014/main" id="{CA9405C3-36EF-459C-A9C8-DCF0F7D2CEE2}"/>
                  </a:ext>
                </a:extLst>
              </p:cNvPr>
              <p:cNvSpPr/>
              <p:nvPr/>
            </p:nvSpPr>
            <p:spPr>
              <a:xfrm>
                <a:off x="5511602" y="2073951"/>
                <a:ext cx="530348" cy="32898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Rounded Corners 31">
                <a:extLst>
                  <a:ext uri="{FF2B5EF4-FFF2-40B4-BE49-F238E27FC236}">
                    <a16:creationId xmlns:a16="http://schemas.microsoft.com/office/drawing/2014/main" id="{442A08D1-CBD1-4B67-864F-22CE1AB49168}"/>
                  </a:ext>
                </a:extLst>
              </p:cNvPr>
              <p:cNvSpPr/>
              <p:nvPr/>
            </p:nvSpPr>
            <p:spPr>
              <a:xfrm>
                <a:off x="7136741" y="2073951"/>
                <a:ext cx="530348" cy="32898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33" name="Rectangle: Rounded Corners 32">
            <a:extLst>
              <a:ext uri="{FF2B5EF4-FFF2-40B4-BE49-F238E27FC236}">
                <a16:creationId xmlns:a16="http://schemas.microsoft.com/office/drawing/2014/main" id="{AE20882D-67D3-4553-9420-66EE779151DA}"/>
              </a:ext>
            </a:extLst>
          </p:cNvPr>
          <p:cNvSpPr/>
          <p:nvPr/>
        </p:nvSpPr>
        <p:spPr>
          <a:xfrm>
            <a:off x="6269022" y="4705424"/>
            <a:ext cx="2391159" cy="531845"/>
          </a:xfrm>
          <a:prstGeom prst="round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Box 33">
            <a:extLst>
              <a:ext uri="{FF2B5EF4-FFF2-40B4-BE49-F238E27FC236}">
                <a16:creationId xmlns:a16="http://schemas.microsoft.com/office/drawing/2014/main" id="{EA935FD0-CC78-47BF-8D00-0E093C006174}"/>
              </a:ext>
            </a:extLst>
          </p:cNvPr>
          <p:cNvSpPr txBox="1"/>
          <p:nvPr/>
        </p:nvSpPr>
        <p:spPr>
          <a:xfrm>
            <a:off x="494522" y="1862924"/>
            <a:ext cx="4202528" cy="923330"/>
          </a:xfrm>
          <a:prstGeom prst="rect">
            <a:avLst/>
          </a:prstGeom>
          <a:noFill/>
        </p:spPr>
        <p:txBody>
          <a:bodyPr wrap="square" rtlCol="0">
            <a:spAutoFit/>
          </a:bodyPr>
          <a:lstStyle/>
          <a:p>
            <a:r>
              <a:rPr lang="en-US" dirty="0"/>
              <a:t>This last one is </a:t>
            </a:r>
            <a:r>
              <a:rPr lang="en-US" i="1" dirty="0">
                <a:solidFill>
                  <a:srgbClr val="C00000"/>
                </a:solidFill>
              </a:rPr>
              <a:t>close together </a:t>
            </a:r>
            <a:r>
              <a:rPr lang="en-US" dirty="0"/>
              <a:t>(say, less than 10 words apart) and </a:t>
            </a:r>
            <a:r>
              <a:rPr lang="en-US" i="1" dirty="0">
                <a:solidFill>
                  <a:srgbClr val="C00000"/>
                </a:solidFill>
              </a:rPr>
              <a:t>in order </a:t>
            </a:r>
            <a:r>
              <a:rPr lang="en-US" dirty="0"/>
              <a:t>but it's </a:t>
            </a:r>
            <a:r>
              <a:rPr lang="en-US" i="1" dirty="0">
                <a:solidFill>
                  <a:srgbClr val="C00000"/>
                </a:solidFill>
              </a:rPr>
              <a:t>not an exact phrase</a:t>
            </a:r>
            <a:r>
              <a:rPr lang="en-US" dirty="0"/>
              <a:t>.</a:t>
            </a:r>
          </a:p>
        </p:txBody>
      </p:sp>
    </p:spTree>
    <p:extLst>
      <p:ext uri="{BB962C8B-B14F-4D97-AF65-F5344CB8AC3E}">
        <p14:creationId xmlns:p14="http://schemas.microsoft.com/office/powerpoint/2010/main" val="255266500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80CE794-3879-4798-8A38-66EC4257935D}"/>
              </a:ext>
            </a:extLst>
          </p:cNvPr>
          <p:cNvSpPr txBox="1"/>
          <p:nvPr/>
        </p:nvSpPr>
        <p:spPr>
          <a:xfrm>
            <a:off x="494522" y="200355"/>
            <a:ext cx="7408506" cy="369332"/>
          </a:xfrm>
          <a:prstGeom prst="rect">
            <a:avLst/>
          </a:prstGeom>
          <a:noFill/>
        </p:spPr>
        <p:txBody>
          <a:bodyPr wrap="square" rtlCol="0">
            <a:spAutoFit/>
          </a:bodyPr>
          <a:lstStyle/>
          <a:p>
            <a:r>
              <a:rPr lang="en-US" dirty="0"/>
              <a:t>Example phrase query "quick brown fox".</a:t>
            </a:r>
          </a:p>
        </p:txBody>
      </p:sp>
      <p:grpSp>
        <p:nvGrpSpPr>
          <p:cNvPr id="25" name="Group 24">
            <a:extLst>
              <a:ext uri="{FF2B5EF4-FFF2-40B4-BE49-F238E27FC236}">
                <a16:creationId xmlns:a16="http://schemas.microsoft.com/office/drawing/2014/main" id="{CF849B2B-003B-4461-B822-3EF4655B0B9B}"/>
              </a:ext>
            </a:extLst>
          </p:cNvPr>
          <p:cNvGrpSpPr/>
          <p:nvPr/>
        </p:nvGrpSpPr>
        <p:grpSpPr>
          <a:xfrm>
            <a:off x="6252113" y="569687"/>
            <a:ext cx="2292215" cy="4606389"/>
            <a:chOff x="5374874" y="-2163217"/>
            <a:chExt cx="2292215" cy="4606389"/>
          </a:xfrm>
        </p:grpSpPr>
        <p:sp>
          <p:nvSpPr>
            <p:cNvPr id="26" name="TextBox 25">
              <a:extLst>
                <a:ext uri="{FF2B5EF4-FFF2-40B4-BE49-F238E27FC236}">
                  <a16:creationId xmlns:a16="http://schemas.microsoft.com/office/drawing/2014/main" id="{77BE37BF-3CFD-4E60-95A1-BF69E6CC791E}"/>
                </a:ext>
              </a:extLst>
            </p:cNvPr>
            <p:cNvSpPr txBox="1"/>
            <p:nvPr/>
          </p:nvSpPr>
          <p:spPr>
            <a:xfrm>
              <a:off x="5374874" y="-952629"/>
              <a:ext cx="709448" cy="3395801"/>
            </a:xfrm>
            <a:prstGeom prst="rect">
              <a:avLst/>
            </a:prstGeom>
            <a:noFill/>
          </p:spPr>
          <p:txBody>
            <a:bodyPr wrap="square" rtlCol="0">
              <a:spAutoFit/>
            </a:bodyPr>
            <a:lstStyle/>
            <a:p>
              <a:pPr algn="r">
                <a:spcBef>
                  <a:spcPts val="200"/>
                </a:spcBef>
              </a:pPr>
              <a:r>
                <a:rPr lang="en-US" dirty="0">
                  <a:solidFill>
                    <a:srgbClr val="0070C0"/>
                  </a:solidFill>
                </a:rPr>
                <a:t>quick</a:t>
              </a:r>
            </a:p>
            <a:p>
              <a:pPr algn="r">
                <a:spcBef>
                  <a:spcPts val="200"/>
                </a:spcBef>
              </a:pPr>
              <a:r>
                <a:rPr lang="en-US" dirty="0"/>
                <a:t>62</a:t>
              </a:r>
            </a:p>
            <a:p>
              <a:pPr algn="r">
                <a:spcBef>
                  <a:spcPts val="200"/>
                </a:spcBef>
              </a:pPr>
              <a:r>
                <a:rPr lang="en-US" dirty="0"/>
                <a:t>69</a:t>
              </a:r>
            </a:p>
            <a:p>
              <a:pPr algn="r">
                <a:spcBef>
                  <a:spcPts val="200"/>
                </a:spcBef>
              </a:pPr>
              <a:r>
                <a:rPr lang="en-US" dirty="0"/>
                <a:t>84</a:t>
              </a:r>
            </a:p>
            <a:p>
              <a:pPr algn="r">
                <a:spcBef>
                  <a:spcPts val="200"/>
                </a:spcBef>
              </a:pPr>
              <a:r>
                <a:rPr lang="en-US" dirty="0"/>
                <a:t>311</a:t>
              </a:r>
            </a:p>
            <a:p>
              <a:pPr algn="r">
                <a:spcBef>
                  <a:spcPts val="200"/>
                </a:spcBef>
              </a:pPr>
              <a:r>
                <a:rPr lang="en-US" dirty="0"/>
                <a:t>421</a:t>
              </a:r>
            </a:p>
            <a:p>
              <a:pPr algn="r">
                <a:spcBef>
                  <a:spcPts val="200"/>
                </a:spcBef>
              </a:pPr>
              <a:r>
                <a:rPr lang="en-US" dirty="0"/>
                <a:t>430</a:t>
              </a:r>
            </a:p>
            <a:p>
              <a:pPr algn="r">
                <a:spcBef>
                  <a:spcPts val="200"/>
                </a:spcBef>
              </a:pPr>
              <a:r>
                <a:rPr lang="en-US" dirty="0"/>
                <a:t>559</a:t>
              </a:r>
            </a:p>
            <a:p>
              <a:pPr algn="r">
                <a:spcBef>
                  <a:spcPts val="200"/>
                </a:spcBef>
              </a:pPr>
              <a:r>
                <a:rPr lang="en-US" dirty="0"/>
                <a:t>619</a:t>
              </a:r>
            </a:p>
            <a:p>
              <a:pPr algn="r">
                <a:spcBef>
                  <a:spcPts val="200"/>
                </a:spcBef>
              </a:pPr>
              <a:r>
                <a:rPr lang="en-US" dirty="0"/>
                <a:t>794</a:t>
              </a:r>
            </a:p>
            <a:p>
              <a:pPr algn="r">
                <a:spcBef>
                  <a:spcPts val="200"/>
                </a:spcBef>
              </a:pPr>
              <a:r>
                <a:rPr lang="en-US" dirty="0"/>
                <a:t>952</a:t>
              </a:r>
            </a:p>
          </p:txBody>
        </p:sp>
        <p:sp>
          <p:nvSpPr>
            <p:cNvPr id="27" name="TextBox 26">
              <a:extLst>
                <a:ext uri="{FF2B5EF4-FFF2-40B4-BE49-F238E27FC236}">
                  <a16:creationId xmlns:a16="http://schemas.microsoft.com/office/drawing/2014/main" id="{1F6AAD34-5372-4150-A0E9-44D54FDD611F}"/>
                </a:ext>
              </a:extLst>
            </p:cNvPr>
            <p:cNvSpPr txBox="1"/>
            <p:nvPr/>
          </p:nvSpPr>
          <p:spPr>
            <a:xfrm>
              <a:off x="6041950" y="-2163217"/>
              <a:ext cx="814552" cy="4606389"/>
            </a:xfrm>
            <a:prstGeom prst="rect">
              <a:avLst/>
            </a:prstGeom>
            <a:noFill/>
          </p:spPr>
          <p:txBody>
            <a:bodyPr wrap="square" rtlCol="0">
              <a:spAutoFit/>
            </a:bodyPr>
            <a:lstStyle/>
            <a:p>
              <a:pPr algn="r">
                <a:spcBef>
                  <a:spcPts val="200"/>
                </a:spcBef>
              </a:pPr>
              <a:r>
                <a:rPr lang="en-US" dirty="0">
                  <a:solidFill>
                    <a:srgbClr val="0070C0"/>
                  </a:solidFill>
                </a:rPr>
                <a:t>brown</a:t>
              </a:r>
            </a:p>
            <a:p>
              <a:pPr algn="r">
                <a:spcBef>
                  <a:spcPts val="200"/>
                </a:spcBef>
              </a:pPr>
              <a:r>
                <a:rPr lang="en-US" dirty="0"/>
                <a:t>83</a:t>
              </a:r>
            </a:p>
            <a:p>
              <a:pPr algn="r">
                <a:spcBef>
                  <a:spcPts val="200"/>
                </a:spcBef>
              </a:pPr>
              <a:r>
                <a:rPr lang="en-US" dirty="0"/>
                <a:t>94</a:t>
              </a:r>
            </a:p>
            <a:p>
              <a:pPr algn="r">
                <a:spcBef>
                  <a:spcPts val="200"/>
                </a:spcBef>
              </a:pPr>
              <a:r>
                <a:rPr lang="en-US" dirty="0"/>
                <a:t>170</a:t>
              </a:r>
            </a:p>
            <a:p>
              <a:pPr algn="r">
                <a:spcBef>
                  <a:spcPts val="200"/>
                </a:spcBef>
              </a:pPr>
              <a:r>
                <a:rPr lang="en-US" dirty="0"/>
                <a:t>179</a:t>
              </a:r>
            </a:p>
            <a:p>
              <a:pPr algn="r">
                <a:spcBef>
                  <a:spcPts val="200"/>
                </a:spcBef>
              </a:pPr>
              <a:r>
                <a:rPr lang="en-US" dirty="0"/>
                <a:t>216</a:t>
              </a:r>
            </a:p>
            <a:p>
              <a:pPr algn="r">
                <a:spcBef>
                  <a:spcPts val="200"/>
                </a:spcBef>
              </a:pPr>
              <a:r>
                <a:rPr lang="en-US" dirty="0"/>
                <a:t>227</a:t>
              </a:r>
            </a:p>
            <a:p>
              <a:pPr algn="r">
                <a:spcBef>
                  <a:spcPts val="200"/>
                </a:spcBef>
              </a:pPr>
              <a:r>
                <a:rPr lang="en-US" dirty="0"/>
                <a:t>400</a:t>
              </a:r>
            </a:p>
            <a:p>
              <a:pPr algn="r">
                <a:spcBef>
                  <a:spcPts val="200"/>
                </a:spcBef>
              </a:pPr>
              <a:r>
                <a:rPr lang="en-US" dirty="0"/>
                <a:t>417</a:t>
              </a:r>
            </a:p>
            <a:p>
              <a:pPr algn="r">
                <a:spcBef>
                  <a:spcPts val="200"/>
                </a:spcBef>
              </a:pPr>
              <a:r>
                <a:rPr lang="en-US" dirty="0"/>
                <a:t>422</a:t>
              </a:r>
            </a:p>
            <a:p>
              <a:pPr algn="r">
                <a:spcBef>
                  <a:spcPts val="200"/>
                </a:spcBef>
              </a:pPr>
              <a:r>
                <a:rPr lang="en-US" dirty="0"/>
                <a:t>516</a:t>
              </a:r>
            </a:p>
            <a:p>
              <a:pPr algn="r">
                <a:spcBef>
                  <a:spcPts val="200"/>
                </a:spcBef>
              </a:pPr>
              <a:r>
                <a:rPr lang="en-US" dirty="0"/>
                <a:t>795</a:t>
              </a:r>
            </a:p>
            <a:p>
              <a:pPr algn="r">
                <a:spcBef>
                  <a:spcPts val="200"/>
                </a:spcBef>
              </a:pPr>
              <a:r>
                <a:rPr lang="en-US" dirty="0"/>
                <a:t>826</a:t>
              </a:r>
            </a:p>
            <a:p>
              <a:pPr algn="r">
                <a:spcBef>
                  <a:spcPts val="200"/>
                </a:spcBef>
              </a:pPr>
              <a:r>
                <a:rPr lang="en-US" dirty="0"/>
                <a:t>828</a:t>
              </a:r>
            </a:p>
            <a:p>
              <a:pPr algn="r">
                <a:spcBef>
                  <a:spcPts val="200"/>
                </a:spcBef>
              </a:pPr>
              <a:r>
                <a:rPr lang="en-US" dirty="0"/>
                <a:t>957</a:t>
              </a:r>
            </a:p>
          </p:txBody>
        </p:sp>
        <p:sp>
          <p:nvSpPr>
            <p:cNvPr id="28" name="TextBox 27">
              <a:extLst>
                <a:ext uri="{FF2B5EF4-FFF2-40B4-BE49-F238E27FC236}">
                  <a16:creationId xmlns:a16="http://schemas.microsoft.com/office/drawing/2014/main" id="{7D7D413B-46B1-4647-9BD9-25E7E263FFA3}"/>
                </a:ext>
              </a:extLst>
            </p:cNvPr>
            <p:cNvSpPr txBox="1"/>
            <p:nvPr/>
          </p:nvSpPr>
          <p:spPr>
            <a:xfrm>
              <a:off x="6852537" y="109200"/>
              <a:ext cx="814552" cy="2333972"/>
            </a:xfrm>
            <a:prstGeom prst="rect">
              <a:avLst/>
            </a:prstGeom>
            <a:noFill/>
          </p:spPr>
          <p:txBody>
            <a:bodyPr wrap="square" rtlCol="0">
              <a:spAutoFit/>
            </a:bodyPr>
            <a:lstStyle/>
            <a:p>
              <a:pPr algn="r"/>
              <a:r>
                <a:rPr lang="en-US" dirty="0">
                  <a:solidFill>
                    <a:srgbClr val="0070C0"/>
                  </a:solidFill>
                </a:rPr>
                <a:t>fox</a:t>
              </a:r>
            </a:p>
            <a:p>
              <a:pPr algn="r"/>
              <a:r>
                <a:rPr lang="en-US" dirty="0"/>
                <a:t>284</a:t>
              </a:r>
            </a:p>
            <a:p>
              <a:pPr algn="r"/>
              <a:r>
                <a:rPr lang="en-US" dirty="0"/>
                <a:t>423</a:t>
              </a:r>
            </a:p>
            <a:p>
              <a:pPr algn="r">
                <a:spcBef>
                  <a:spcPts val="200"/>
                </a:spcBef>
              </a:pPr>
              <a:r>
                <a:rPr lang="en-US" dirty="0"/>
                <a:t>580</a:t>
              </a:r>
            </a:p>
            <a:p>
              <a:pPr algn="r"/>
              <a:r>
                <a:rPr lang="en-US" dirty="0"/>
                <a:t>612</a:t>
              </a:r>
            </a:p>
            <a:p>
              <a:pPr algn="r"/>
              <a:r>
                <a:rPr lang="en-US" dirty="0"/>
                <a:t>796</a:t>
              </a:r>
            </a:p>
            <a:p>
              <a:pPr algn="r"/>
              <a:r>
                <a:rPr lang="en-US" dirty="0"/>
                <a:t>912</a:t>
              </a:r>
            </a:p>
            <a:p>
              <a:pPr algn="r"/>
              <a:r>
                <a:rPr lang="en-US" dirty="0"/>
                <a:t>958</a:t>
              </a:r>
            </a:p>
          </p:txBody>
        </p:sp>
        <p:grpSp>
          <p:nvGrpSpPr>
            <p:cNvPr id="29" name="Group 28">
              <a:extLst>
                <a:ext uri="{FF2B5EF4-FFF2-40B4-BE49-F238E27FC236}">
                  <a16:creationId xmlns:a16="http://schemas.microsoft.com/office/drawing/2014/main" id="{F7F6A6C5-AADE-41DD-96BA-7DD6584BDD80}"/>
                </a:ext>
              </a:extLst>
            </p:cNvPr>
            <p:cNvGrpSpPr/>
            <p:nvPr/>
          </p:nvGrpSpPr>
          <p:grpSpPr>
            <a:xfrm>
              <a:off x="5511602" y="2073951"/>
              <a:ext cx="2155487" cy="328984"/>
              <a:chOff x="5511602" y="2073951"/>
              <a:chExt cx="2155487" cy="328984"/>
            </a:xfrm>
          </p:grpSpPr>
          <p:sp>
            <p:nvSpPr>
              <p:cNvPr id="30" name="Rectangle: Rounded Corners 29">
                <a:extLst>
                  <a:ext uri="{FF2B5EF4-FFF2-40B4-BE49-F238E27FC236}">
                    <a16:creationId xmlns:a16="http://schemas.microsoft.com/office/drawing/2014/main" id="{9B111889-69DC-4F11-9E79-C243349D1027}"/>
                  </a:ext>
                </a:extLst>
              </p:cNvPr>
              <p:cNvSpPr/>
              <p:nvPr/>
            </p:nvSpPr>
            <p:spPr>
              <a:xfrm>
                <a:off x="6322189" y="2073951"/>
                <a:ext cx="530348" cy="32898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Rounded Corners 30">
                <a:extLst>
                  <a:ext uri="{FF2B5EF4-FFF2-40B4-BE49-F238E27FC236}">
                    <a16:creationId xmlns:a16="http://schemas.microsoft.com/office/drawing/2014/main" id="{CA9405C3-36EF-459C-A9C8-DCF0F7D2CEE2}"/>
                  </a:ext>
                </a:extLst>
              </p:cNvPr>
              <p:cNvSpPr/>
              <p:nvPr/>
            </p:nvSpPr>
            <p:spPr>
              <a:xfrm>
                <a:off x="5511602" y="2073951"/>
                <a:ext cx="530348" cy="32898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Rounded Corners 31">
                <a:extLst>
                  <a:ext uri="{FF2B5EF4-FFF2-40B4-BE49-F238E27FC236}">
                    <a16:creationId xmlns:a16="http://schemas.microsoft.com/office/drawing/2014/main" id="{442A08D1-CBD1-4B67-864F-22CE1AB49168}"/>
                  </a:ext>
                </a:extLst>
              </p:cNvPr>
              <p:cNvSpPr/>
              <p:nvPr/>
            </p:nvSpPr>
            <p:spPr>
              <a:xfrm>
                <a:off x="7136741" y="2073951"/>
                <a:ext cx="530348" cy="32898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33" name="Rectangle: Rounded Corners 32">
            <a:extLst>
              <a:ext uri="{FF2B5EF4-FFF2-40B4-BE49-F238E27FC236}">
                <a16:creationId xmlns:a16="http://schemas.microsoft.com/office/drawing/2014/main" id="{AE20882D-67D3-4553-9420-66EE779151DA}"/>
              </a:ext>
            </a:extLst>
          </p:cNvPr>
          <p:cNvSpPr/>
          <p:nvPr/>
        </p:nvSpPr>
        <p:spPr>
          <a:xfrm>
            <a:off x="6269022" y="4705424"/>
            <a:ext cx="2391159" cy="531845"/>
          </a:xfrm>
          <a:prstGeom prst="round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6AE17E94-33DC-48E0-9705-B938ECBFB2E3}"/>
              </a:ext>
            </a:extLst>
          </p:cNvPr>
          <p:cNvSpPr txBox="1"/>
          <p:nvPr/>
        </p:nvSpPr>
        <p:spPr>
          <a:xfrm>
            <a:off x="494522" y="793788"/>
            <a:ext cx="4985411" cy="646331"/>
          </a:xfrm>
          <a:prstGeom prst="rect">
            <a:avLst/>
          </a:prstGeom>
          <a:noFill/>
        </p:spPr>
        <p:txBody>
          <a:bodyPr wrap="square" rtlCol="0">
            <a:spAutoFit/>
          </a:bodyPr>
          <a:lstStyle/>
          <a:p>
            <a:r>
              <a:rPr lang="en-US" dirty="0"/>
              <a:t>Set some thresholds and accumulate some counts, which can be scored at the end.</a:t>
            </a:r>
          </a:p>
        </p:txBody>
      </p:sp>
      <p:sp>
        <p:nvSpPr>
          <p:cNvPr id="14" name="TextBox 13">
            <a:extLst>
              <a:ext uri="{FF2B5EF4-FFF2-40B4-BE49-F238E27FC236}">
                <a16:creationId xmlns:a16="http://schemas.microsoft.com/office/drawing/2014/main" id="{79F82322-F967-4F35-90FC-FD56F519A2BF}"/>
              </a:ext>
            </a:extLst>
          </p:cNvPr>
          <p:cNvSpPr txBox="1"/>
          <p:nvPr/>
        </p:nvSpPr>
        <p:spPr>
          <a:xfrm>
            <a:off x="494521" y="1903754"/>
            <a:ext cx="4985411" cy="4524315"/>
          </a:xfrm>
          <a:prstGeom prst="rect">
            <a:avLst/>
          </a:prstGeom>
          <a:noFill/>
        </p:spPr>
        <p:txBody>
          <a:bodyPr wrap="square" rtlCol="0">
            <a:spAutoFit/>
          </a:bodyPr>
          <a:lstStyle/>
          <a:p>
            <a:pPr>
              <a:tabLst>
                <a:tab pos="3089275" algn="dec"/>
                <a:tab pos="4002088" algn="dec"/>
                <a:tab pos="4740275" algn="dec"/>
              </a:tabLst>
            </a:pPr>
            <a:r>
              <a:rPr lang="en-US" i="1" dirty="0">
                <a:solidFill>
                  <a:srgbClr val="C00000"/>
                </a:solidFill>
              </a:rPr>
              <a:t>Thresholds	Values</a:t>
            </a:r>
          </a:p>
          <a:p>
            <a:pPr>
              <a:tabLst>
                <a:tab pos="3089275" algn="dec"/>
                <a:tab pos="4002088" algn="dec"/>
                <a:tab pos="4740275" algn="dec"/>
              </a:tabLst>
            </a:pPr>
            <a:r>
              <a:rPr lang="en-US" dirty="0"/>
              <a:t>Max to be short	10</a:t>
            </a:r>
          </a:p>
          <a:p>
            <a:pPr>
              <a:tabLst>
                <a:tab pos="3089275" algn="dec"/>
                <a:tab pos="4002088" algn="dec"/>
                <a:tab pos="4740275" algn="dec"/>
              </a:tabLst>
            </a:pPr>
            <a:r>
              <a:rPr lang="en-US" dirty="0"/>
              <a:t>Min to be frequent	?</a:t>
            </a:r>
          </a:p>
          <a:p>
            <a:pPr>
              <a:tabLst>
                <a:tab pos="3089275" algn="dec"/>
                <a:tab pos="4002088" algn="dec"/>
                <a:tab pos="4740275" algn="dec"/>
              </a:tabLst>
            </a:pPr>
            <a:r>
              <a:rPr lang="en-US" dirty="0"/>
              <a:t>Min to be most	?</a:t>
            </a:r>
          </a:p>
          <a:p>
            <a:pPr>
              <a:tabLst>
                <a:tab pos="3089275" algn="dec"/>
                <a:tab pos="4002088" algn="dec"/>
                <a:tab pos="4740275" algn="dec"/>
              </a:tabLst>
            </a:pPr>
            <a:r>
              <a:rPr lang="en-US" dirty="0"/>
              <a:t>Min to be near the top	?</a:t>
            </a:r>
          </a:p>
          <a:p>
            <a:pPr>
              <a:tabLst>
                <a:tab pos="3089275" algn="dec"/>
                <a:tab pos="4002088" algn="dec"/>
                <a:tab pos="4740275" algn="dec"/>
              </a:tabLst>
            </a:pPr>
            <a:endParaRPr lang="en-US" dirty="0"/>
          </a:p>
          <a:p>
            <a:pPr>
              <a:tabLst>
                <a:tab pos="3089275" algn="dec"/>
                <a:tab pos="4002088" algn="dec"/>
                <a:tab pos="4740275" algn="dec"/>
              </a:tabLst>
            </a:pPr>
            <a:r>
              <a:rPr lang="en-US" i="1" dirty="0">
                <a:solidFill>
                  <a:srgbClr val="C00000"/>
                </a:solidFill>
              </a:rPr>
              <a:t>Heuristic	Count	Weight	Score</a:t>
            </a:r>
          </a:p>
          <a:p>
            <a:pPr>
              <a:tabLst>
                <a:tab pos="3089275" algn="dec"/>
                <a:tab pos="4002088" algn="dec"/>
                <a:tab pos="4740275" algn="dec"/>
              </a:tabLst>
            </a:pPr>
            <a:r>
              <a:rPr lang="en-US" dirty="0"/>
              <a:t>Number of short spans	1	5	5</a:t>
            </a:r>
          </a:p>
          <a:p>
            <a:pPr>
              <a:tabLst>
                <a:tab pos="3089275" algn="dec"/>
                <a:tab pos="4002088" algn="dec"/>
                <a:tab pos="4740275" algn="dec"/>
              </a:tabLst>
            </a:pPr>
            <a:r>
              <a:rPr lang="en-US" dirty="0"/>
              <a:t>Number of in order spans	1	2	2</a:t>
            </a:r>
          </a:p>
          <a:p>
            <a:pPr>
              <a:tabLst>
                <a:tab pos="3089275" algn="dec"/>
                <a:tab pos="4002088" algn="dec"/>
                <a:tab pos="4740275" algn="dec"/>
              </a:tabLst>
            </a:pPr>
            <a:r>
              <a:rPr lang="en-US" dirty="0"/>
              <a:t>Exact phrases	2	10	20</a:t>
            </a:r>
          </a:p>
          <a:p>
            <a:pPr>
              <a:tabLst>
                <a:tab pos="3089275" algn="dec"/>
                <a:tab pos="4002088" algn="dec"/>
                <a:tab pos="4740275" algn="dec"/>
              </a:tabLst>
            </a:pPr>
            <a:r>
              <a:rPr lang="en-US" dirty="0"/>
              <a:t>Number of spans near the top	?	?	?</a:t>
            </a:r>
          </a:p>
          <a:p>
            <a:pPr>
              <a:tabLst>
                <a:tab pos="3089275" algn="dec"/>
                <a:tab pos="4002088" algn="dec"/>
                <a:tab pos="4740275" algn="dec"/>
              </a:tabLst>
            </a:pPr>
            <a:r>
              <a:rPr lang="en-US" dirty="0"/>
              <a:t>All word are frequent	?	?	?</a:t>
            </a:r>
          </a:p>
          <a:p>
            <a:pPr>
              <a:tabLst>
                <a:tab pos="3089275" algn="dec"/>
                <a:tab pos="4002088" algn="dec"/>
                <a:tab pos="4740275" algn="dec"/>
              </a:tabLst>
            </a:pPr>
            <a:r>
              <a:rPr lang="en-US" dirty="0"/>
              <a:t>Most words are frequent	?	?	?</a:t>
            </a:r>
          </a:p>
          <a:p>
            <a:pPr>
              <a:tabLst>
                <a:tab pos="3089275" algn="dec"/>
                <a:tab pos="4002088" algn="dec"/>
                <a:tab pos="4740275" algn="dec"/>
              </a:tabLst>
            </a:pPr>
            <a:r>
              <a:rPr lang="en-US" dirty="0"/>
              <a:t>Some words are frequent	?	?	?</a:t>
            </a:r>
          </a:p>
          <a:p>
            <a:pPr>
              <a:tabLst>
                <a:tab pos="3089275" algn="dec"/>
                <a:tab pos="4002088" algn="dec"/>
                <a:tab pos="4740275" algn="dec"/>
              </a:tabLst>
            </a:pPr>
            <a:endParaRPr lang="en-US" dirty="0"/>
          </a:p>
          <a:p>
            <a:pPr>
              <a:tabLst>
                <a:tab pos="3089275" algn="dec"/>
                <a:tab pos="4002088" algn="dec"/>
                <a:tab pos="4740275" algn="dec"/>
              </a:tabLst>
            </a:pPr>
            <a:r>
              <a:rPr lang="en-US" i="1" dirty="0">
                <a:solidFill>
                  <a:srgbClr val="C00000"/>
                </a:solidFill>
              </a:rPr>
              <a:t>Total dynamic rank score</a:t>
            </a:r>
            <a:r>
              <a:rPr lang="en-US" dirty="0"/>
              <a:t>			</a:t>
            </a:r>
            <a:r>
              <a:rPr lang="en-US" i="1" dirty="0">
                <a:solidFill>
                  <a:srgbClr val="C00000"/>
                </a:solidFill>
              </a:rPr>
              <a:t>?</a:t>
            </a:r>
          </a:p>
        </p:txBody>
      </p:sp>
    </p:spTree>
    <p:extLst>
      <p:ext uri="{BB962C8B-B14F-4D97-AF65-F5344CB8AC3E}">
        <p14:creationId xmlns:p14="http://schemas.microsoft.com/office/powerpoint/2010/main" val="204860758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80CE794-3879-4798-8A38-66EC4257935D}"/>
              </a:ext>
            </a:extLst>
          </p:cNvPr>
          <p:cNvSpPr txBox="1"/>
          <p:nvPr/>
        </p:nvSpPr>
        <p:spPr>
          <a:xfrm>
            <a:off x="494522" y="200355"/>
            <a:ext cx="7408506" cy="369332"/>
          </a:xfrm>
          <a:prstGeom prst="rect">
            <a:avLst/>
          </a:prstGeom>
          <a:noFill/>
        </p:spPr>
        <p:txBody>
          <a:bodyPr wrap="square" rtlCol="0">
            <a:spAutoFit/>
          </a:bodyPr>
          <a:lstStyle/>
          <a:p>
            <a:r>
              <a:rPr lang="en-US" dirty="0"/>
              <a:t>Example phrase query "quick brown fox".</a:t>
            </a:r>
          </a:p>
        </p:txBody>
      </p:sp>
      <p:grpSp>
        <p:nvGrpSpPr>
          <p:cNvPr id="25" name="Group 24">
            <a:extLst>
              <a:ext uri="{FF2B5EF4-FFF2-40B4-BE49-F238E27FC236}">
                <a16:creationId xmlns:a16="http://schemas.microsoft.com/office/drawing/2014/main" id="{CF849B2B-003B-4461-B822-3EF4655B0B9B}"/>
              </a:ext>
            </a:extLst>
          </p:cNvPr>
          <p:cNvGrpSpPr/>
          <p:nvPr/>
        </p:nvGrpSpPr>
        <p:grpSpPr>
          <a:xfrm>
            <a:off x="6252113" y="569687"/>
            <a:ext cx="2292215" cy="4606389"/>
            <a:chOff x="5374874" y="-2163217"/>
            <a:chExt cx="2292215" cy="4606389"/>
          </a:xfrm>
        </p:grpSpPr>
        <p:sp>
          <p:nvSpPr>
            <p:cNvPr id="26" name="TextBox 25">
              <a:extLst>
                <a:ext uri="{FF2B5EF4-FFF2-40B4-BE49-F238E27FC236}">
                  <a16:creationId xmlns:a16="http://schemas.microsoft.com/office/drawing/2014/main" id="{77BE37BF-3CFD-4E60-95A1-BF69E6CC791E}"/>
                </a:ext>
              </a:extLst>
            </p:cNvPr>
            <p:cNvSpPr txBox="1"/>
            <p:nvPr/>
          </p:nvSpPr>
          <p:spPr>
            <a:xfrm>
              <a:off x="5374874" y="-952629"/>
              <a:ext cx="709448" cy="3395801"/>
            </a:xfrm>
            <a:prstGeom prst="rect">
              <a:avLst/>
            </a:prstGeom>
            <a:noFill/>
          </p:spPr>
          <p:txBody>
            <a:bodyPr wrap="square" rtlCol="0">
              <a:spAutoFit/>
            </a:bodyPr>
            <a:lstStyle/>
            <a:p>
              <a:pPr algn="r">
                <a:spcBef>
                  <a:spcPts val="200"/>
                </a:spcBef>
              </a:pPr>
              <a:r>
                <a:rPr lang="en-US" dirty="0">
                  <a:solidFill>
                    <a:srgbClr val="0070C0"/>
                  </a:solidFill>
                </a:rPr>
                <a:t>quick</a:t>
              </a:r>
            </a:p>
            <a:p>
              <a:pPr algn="r">
                <a:spcBef>
                  <a:spcPts val="200"/>
                </a:spcBef>
              </a:pPr>
              <a:r>
                <a:rPr lang="en-US" dirty="0"/>
                <a:t>62</a:t>
              </a:r>
            </a:p>
            <a:p>
              <a:pPr algn="r">
                <a:spcBef>
                  <a:spcPts val="200"/>
                </a:spcBef>
              </a:pPr>
              <a:r>
                <a:rPr lang="en-US" dirty="0"/>
                <a:t>69</a:t>
              </a:r>
            </a:p>
            <a:p>
              <a:pPr algn="r">
                <a:spcBef>
                  <a:spcPts val="200"/>
                </a:spcBef>
              </a:pPr>
              <a:r>
                <a:rPr lang="en-US" dirty="0"/>
                <a:t>84</a:t>
              </a:r>
            </a:p>
            <a:p>
              <a:pPr algn="r">
                <a:spcBef>
                  <a:spcPts val="200"/>
                </a:spcBef>
              </a:pPr>
              <a:r>
                <a:rPr lang="en-US" dirty="0"/>
                <a:t>311</a:t>
              </a:r>
            </a:p>
            <a:p>
              <a:pPr algn="r">
                <a:spcBef>
                  <a:spcPts val="200"/>
                </a:spcBef>
              </a:pPr>
              <a:r>
                <a:rPr lang="en-US" dirty="0"/>
                <a:t>421</a:t>
              </a:r>
            </a:p>
            <a:p>
              <a:pPr algn="r">
                <a:spcBef>
                  <a:spcPts val="200"/>
                </a:spcBef>
              </a:pPr>
              <a:r>
                <a:rPr lang="en-US" dirty="0"/>
                <a:t>430</a:t>
              </a:r>
            </a:p>
            <a:p>
              <a:pPr algn="r">
                <a:spcBef>
                  <a:spcPts val="200"/>
                </a:spcBef>
              </a:pPr>
              <a:r>
                <a:rPr lang="en-US" dirty="0"/>
                <a:t>559</a:t>
              </a:r>
            </a:p>
            <a:p>
              <a:pPr algn="r">
                <a:spcBef>
                  <a:spcPts val="200"/>
                </a:spcBef>
              </a:pPr>
              <a:r>
                <a:rPr lang="en-US" dirty="0"/>
                <a:t>619</a:t>
              </a:r>
            </a:p>
            <a:p>
              <a:pPr algn="r">
                <a:spcBef>
                  <a:spcPts val="200"/>
                </a:spcBef>
              </a:pPr>
              <a:r>
                <a:rPr lang="en-US" dirty="0"/>
                <a:t>794</a:t>
              </a:r>
            </a:p>
            <a:p>
              <a:pPr algn="r">
                <a:spcBef>
                  <a:spcPts val="200"/>
                </a:spcBef>
              </a:pPr>
              <a:r>
                <a:rPr lang="en-US" dirty="0"/>
                <a:t>952</a:t>
              </a:r>
            </a:p>
          </p:txBody>
        </p:sp>
        <p:sp>
          <p:nvSpPr>
            <p:cNvPr id="27" name="TextBox 26">
              <a:extLst>
                <a:ext uri="{FF2B5EF4-FFF2-40B4-BE49-F238E27FC236}">
                  <a16:creationId xmlns:a16="http://schemas.microsoft.com/office/drawing/2014/main" id="{1F6AAD34-5372-4150-A0E9-44D54FDD611F}"/>
                </a:ext>
              </a:extLst>
            </p:cNvPr>
            <p:cNvSpPr txBox="1"/>
            <p:nvPr/>
          </p:nvSpPr>
          <p:spPr>
            <a:xfrm>
              <a:off x="6041950" y="-2163217"/>
              <a:ext cx="814552" cy="4606389"/>
            </a:xfrm>
            <a:prstGeom prst="rect">
              <a:avLst/>
            </a:prstGeom>
            <a:noFill/>
          </p:spPr>
          <p:txBody>
            <a:bodyPr wrap="square" rtlCol="0">
              <a:spAutoFit/>
            </a:bodyPr>
            <a:lstStyle/>
            <a:p>
              <a:pPr algn="r">
                <a:spcBef>
                  <a:spcPts val="200"/>
                </a:spcBef>
              </a:pPr>
              <a:r>
                <a:rPr lang="en-US" dirty="0">
                  <a:solidFill>
                    <a:srgbClr val="0070C0"/>
                  </a:solidFill>
                </a:rPr>
                <a:t>brown</a:t>
              </a:r>
            </a:p>
            <a:p>
              <a:pPr algn="r">
                <a:spcBef>
                  <a:spcPts val="200"/>
                </a:spcBef>
              </a:pPr>
              <a:r>
                <a:rPr lang="en-US" dirty="0"/>
                <a:t>83</a:t>
              </a:r>
            </a:p>
            <a:p>
              <a:pPr algn="r">
                <a:spcBef>
                  <a:spcPts val="200"/>
                </a:spcBef>
              </a:pPr>
              <a:r>
                <a:rPr lang="en-US" dirty="0"/>
                <a:t>94</a:t>
              </a:r>
            </a:p>
            <a:p>
              <a:pPr algn="r">
                <a:spcBef>
                  <a:spcPts val="200"/>
                </a:spcBef>
              </a:pPr>
              <a:r>
                <a:rPr lang="en-US" dirty="0"/>
                <a:t>170</a:t>
              </a:r>
            </a:p>
            <a:p>
              <a:pPr algn="r">
                <a:spcBef>
                  <a:spcPts val="200"/>
                </a:spcBef>
              </a:pPr>
              <a:r>
                <a:rPr lang="en-US" dirty="0"/>
                <a:t>179</a:t>
              </a:r>
            </a:p>
            <a:p>
              <a:pPr algn="r">
                <a:spcBef>
                  <a:spcPts val="200"/>
                </a:spcBef>
              </a:pPr>
              <a:r>
                <a:rPr lang="en-US" dirty="0"/>
                <a:t>216</a:t>
              </a:r>
            </a:p>
            <a:p>
              <a:pPr algn="r">
                <a:spcBef>
                  <a:spcPts val="200"/>
                </a:spcBef>
              </a:pPr>
              <a:r>
                <a:rPr lang="en-US" dirty="0"/>
                <a:t>227</a:t>
              </a:r>
            </a:p>
            <a:p>
              <a:pPr algn="r">
                <a:spcBef>
                  <a:spcPts val="200"/>
                </a:spcBef>
              </a:pPr>
              <a:r>
                <a:rPr lang="en-US" dirty="0"/>
                <a:t>400</a:t>
              </a:r>
            </a:p>
            <a:p>
              <a:pPr algn="r">
                <a:spcBef>
                  <a:spcPts val="200"/>
                </a:spcBef>
              </a:pPr>
              <a:r>
                <a:rPr lang="en-US" dirty="0"/>
                <a:t>417</a:t>
              </a:r>
            </a:p>
            <a:p>
              <a:pPr algn="r">
                <a:spcBef>
                  <a:spcPts val="200"/>
                </a:spcBef>
              </a:pPr>
              <a:r>
                <a:rPr lang="en-US" dirty="0"/>
                <a:t>422</a:t>
              </a:r>
            </a:p>
            <a:p>
              <a:pPr algn="r">
                <a:spcBef>
                  <a:spcPts val="200"/>
                </a:spcBef>
              </a:pPr>
              <a:r>
                <a:rPr lang="en-US" dirty="0"/>
                <a:t>516</a:t>
              </a:r>
            </a:p>
            <a:p>
              <a:pPr algn="r">
                <a:spcBef>
                  <a:spcPts val="200"/>
                </a:spcBef>
              </a:pPr>
              <a:r>
                <a:rPr lang="en-US" dirty="0"/>
                <a:t>795</a:t>
              </a:r>
            </a:p>
            <a:p>
              <a:pPr algn="r">
                <a:spcBef>
                  <a:spcPts val="200"/>
                </a:spcBef>
              </a:pPr>
              <a:r>
                <a:rPr lang="en-US" dirty="0"/>
                <a:t>826</a:t>
              </a:r>
            </a:p>
            <a:p>
              <a:pPr algn="r">
                <a:spcBef>
                  <a:spcPts val="200"/>
                </a:spcBef>
              </a:pPr>
              <a:r>
                <a:rPr lang="en-US" dirty="0"/>
                <a:t>828</a:t>
              </a:r>
            </a:p>
            <a:p>
              <a:pPr algn="r">
                <a:spcBef>
                  <a:spcPts val="200"/>
                </a:spcBef>
              </a:pPr>
              <a:r>
                <a:rPr lang="en-US" dirty="0"/>
                <a:t>957</a:t>
              </a:r>
            </a:p>
          </p:txBody>
        </p:sp>
        <p:sp>
          <p:nvSpPr>
            <p:cNvPr id="28" name="TextBox 27">
              <a:extLst>
                <a:ext uri="{FF2B5EF4-FFF2-40B4-BE49-F238E27FC236}">
                  <a16:creationId xmlns:a16="http://schemas.microsoft.com/office/drawing/2014/main" id="{7D7D413B-46B1-4647-9BD9-25E7E263FFA3}"/>
                </a:ext>
              </a:extLst>
            </p:cNvPr>
            <p:cNvSpPr txBox="1"/>
            <p:nvPr/>
          </p:nvSpPr>
          <p:spPr>
            <a:xfrm>
              <a:off x="6852537" y="109200"/>
              <a:ext cx="814552" cy="2333972"/>
            </a:xfrm>
            <a:prstGeom prst="rect">
              <a:avLst/>
            </a:prstGeom>
            <a:noFill/>
          </p:spPr>
          <p:txBody>
            <a:bodyPr wrap="square" rtlCol="0">
              <a:spAutoFit/>
            </a:bodyPr>
            <a:lstStyle/>
            <a:p>
              <a:pPr algn="r"/>
              <a:r>
                <a:rPr lang="en-US" dirty="0">
                  <a:solidFill>
                    <a:srgbClr val="0070C0"/>
                  </a:solidFill>
                </a:rPr>
                <a:t>fox</a:t>
              </a:r>
            </a:p>
            <a:p>
              <a:pPr algn="r"/>
              <a:r>
                <a:rPr lang="en-US" dirty="0"/>
                <a:t>284</a:t>
              </a:r>
            </a:p>
            <a:p>
              <a:pPr algn="r"/>
              <a:r>
                <a:rPr lang="en-US" dirty="0"/>
                <a:t>423</a:t>
              </a:r>
            </a:p>
            <a:p>
              <a:pPr algn="r">
                <a:spcBef>
                  <a:spcPts val="200"/>
                </a:spcBef>
              </a:pPr>
              <a:r>
                <a:rPr lang="en-US" dirty="0"/>
                <a:t>580</a:t>
              </a:r>
            </a:p>
            <a:p>
              <a:pPr algn="r"/>
              <a:r>
                <a:rPr lang="en-US" dirty="0"/>
                <a:t>612</a:t>
              </a:r>
            </a:p>
            <a:p>
              <a:pPr algn="r"/>
              <a:r>
                <a:rPr lang="en-US" dirty="0"/>
                <a:t>796</a:t>
              </a:r>
            </a:p>
            <a:p>
              <a:pPr algn="r"/>
              <a:r>
                <a:rPr lang="en-US" dirty="0"/>
                <a:t>912</a:t>
              </a:r>
            </a:p>
            <a:p>
              <a:pPr algn="r"/>
              <a:r>
                <a:rPr lang="en-US" dirty="0"/>
                <a:t>958</a:t>
              </a:r>
            </a:p>
          </p:txBody>
        </p:sp>
        <p:grpSp>
          <p:nvGrpSpPr>
            <p:cNvPr id="29" name="Group 28">
              <a:extLst>
                <a:ext uri="{FF2B5EF4-FFF2-40B4-BE49-F238E27FC236}">
                  <a16:creationId xmlns:a16="http://schemas.microsoft.com/office/drawing/2014/main" id="{F7F6A6C5-AADE-41DD-96BA-7DD6584BDD80}"/>
                </a:ext>
              </a:extLst>
            </p:cNvPr>
            <p:cNvGrpSpPr/>
            <p:nvPr/>
          </p:nvGrpSpPr>
          <p:grpSpPr>
            <a:xfrm>
              <a:off x="5511602" y="2073951"/>
              <a:ext cx="2155487" cy="328984"/>
              <a:chOff x="5511602" y="2073951"/>
              <a:chExt cx="2155487" cy="328984"/>
            </a:xfrm>
          </p:grpSpPr>
          <p:sp>
            <p:nvSpPr>
              <p:cNvPr id="30" name="Rectangle: Rounded Corners 29">
                <a:extLst>
                  <a:ext uri="{FF2B5EF4-FFF2-40B4-BE49-F238E27FC236}">
                    <a16:creationId xmlns:a16="http://schemas.microsoft.com/office/drawing/2014/main" id="{9B111889-69DC-4F11-9E79-C243349D1027}"/>
                  </a:ext>
                </a:extLst>
              </p:cNvPr>
              <p:cNvSpPr/>
              <p:nvPr/>
            </p:nvSpPr>
            <p:spPr>
              <a:xfrm>
                <a:off x="6322189" y="2073951"/>
                <a:ext cx="530348" cy="32898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Rounded Corners 30">
                <a:extLst>
                  <a:ext uri="{FF2B5EF4-FFF2-40B4-BE49-F238E27FC236}">
                    <a16:creationId xmlns:a16="http://schemas.microsoft.com/office/drawing/2014/main" id="{CA9405C3-36EF-459C-A9C8-DCF0F7D2CEE2}"/>
                  </a:ext>
                </a:extLst>
              </p:cNvPr>
              <p:cNvSpPr/>
              <p:nvPr/>
            </p:nvSpPr>
            <p:spPr>
              <a:xfrm>
                <a:off x="5511602" y="2073951"/>
                <a:ext cx="530348" cy="32898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Rounded Corners 31">
                <a:extLst>
                  <a:ext uri="{FF2B5EF4-FFF2-40B4-BE49-F238E27FC236}">
                    <a16:creationId xmlns:a16="http://schemas.microsoft.com/office/drawing/2014/main" id="{442A08D1-CBD1-4B67-864F-22CE1AB49168}"/>
                  </a:ext>
                </a:extLst>
              </p:cNvPr>
              <p:cNvSpPr/>
              <p:nvPr/>
            </p:nvSpPr>
            <p:spPr>
              <a:xfrm>
                <a:off x="7136741" y="2073951"/>
                <a:ext cx="530348" cy="32898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33" name="Rectangle: Rounded Corners 32">
            <a:extLst>
              <a:ext uri="{FF2B5EF4-FFF2-40B4-BE49-F238E27FC236}">
                <a16:creationId xmlns:a16="http://schemas.microsoft.com/office/drawing/2014/main" id="{AE20882D-67D3-4553-9420-66EE779151DA}"/>
              </a:ext>
            </a:extLst>
          </p:cNvPr>
          <p:cNvSpPr/>
          <p:nvPr/>
        </p:nvSpPr>
        <p:spPr>
          <a:xfrm>
            <a:off x="6269022" y="4705424"/>
            <a:ext cx="2391159" cy="531845"/>
          </a:xfrm>
          <a:prstGeom prst="round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6AE17E94-33DC-48E0-9705-B938ECBFB2E3}"/>
              </a:ext>
            </a:extLst>
          </p:cNvPr>
          <p:cNvSpPr txBox="1"/>
          <p:nvPr/>
        </p:nvSpPr>
        <p:spPr>
          <a:xfrm>
            <a:off x="494522" y="793788"/>
            <a:ext cx="5318449" cy="1200329"/>
          </a:xfrm>
          <a:prstGeom prst="rect">
            <a:avLst/>
          </a:prstGeom>
          <a:noFill/>
        </p:spPr>
        <p:txBody>
          <a:bodyPr wrap="square" rtlCol="0">
            <a:spAutoFit/>
          </a:bodyPr>
          <a:lstStyle/>
          <a:p>
            <a:r>
              <a:rPr lang="en-US" dirty="0"/>
              <a:t>One reason to decorate words as </a:t>
            </a:r>
            <a:r>
              <a:rPr lang="en-US" i="1" dirty="0">
                <a:solidFill>
                  <a:srgbClr val="C00000"/>
                </a:solidFill>
              </a:rPr>
              <a:t>anchor</a:t>
            </a:r>
            <a:r>
              <a:rPr lang="en-US" dirty="0"/>
              <a:t>, </a:t>
            </a:r>
            <a:r>
              <a:rPr lang="en-US" i="1" dirty="0">
                <a:solidFill>
                  <a:srgbClr val="C00000"/>
                </a:solidFill>
              </a:rPr>
              <a:t>URL</a:t>
            </a:r>
            <a:r>
              <a:rPr lang="en-US" dirty="0"/>
              <a:t>, </a:t>
            </a:r>
            <a:r>
              <a:rPr lang="en-US" i="1" dirty="0">
                <a:solidFill>
                  <a:srgbClr val="C00000"/>
                </a:solidFill>
              </a:rPr>
              <a:t>title</a:t>
            </a:r>
            <a:r>
              <a:rPr lang="en-US" i="1" dirty="0">
                <a:solidFill>
                  <a:srgbClr val="FF0000"/>
                </a:solidFill>
              </a:rPr>
              <a:t> </a:t>
            </a:r>
            <a:r>
              <a:rPr lang="en-US" dirty="0"/>
              <a:t>or </a:t>
            </a:r>
            <a:r>
              <a:rPr lang="en-US" i="1" dirty="0">
                <a:solidFill>
                  <a:srgbClr val="C00000"/>
                </a:solidFill>
              </a:rPr>
              <a:t>body</a:t>
            </a:r>
            <a:r>
              <a:rPr lang="en-US" i="1" dirty="0">
                <a:solidFill>
                  <a:srgbClr val="FF0000"/>
                </a:solidFill>
              </a:rPr>
              <a:t> </a:t>
            </a:r>
            <a:r>
              <a:rPr lang="en-US" dirty="0"/>
              <a:t>is so they can be separated in to separate </a:t>
            </a:r>
            <a:r>
              <a:rPr lang="en-US" i="1" dirty="0">
                <a:solidFill>
                  <a:srgbClr val="C00000"/>
                </a:solidFill>
              </a:rPr>
              <a:t>streams</a:t>
            </a:r>
            <a:r>
              <a:rPr lang="en-US" i="1" dirty="0">
                <a:solidFill>
                  <a:srgbClr val="FF0000"/>
                </a:solidFill>
              </a:rPr>
              <a:t> </a:t>
            </a:r>
            <a:r>
              <a:rPr lang="en-US" dirty="0"/>
              <a:t>(separate sets of ISRs) and </a:t>
            </a:r>
            <a:r>
              <a:rPr lang="en-US" i="1" dirty="0">
                <a:solidFill>
                  <a:srgbClr val="C00000"/>
                </a:solidFill>
              </a:rPr>
              <a:t>scored separately </a:t>
            </a:r>
            <a:r>
              <a:rPr lang="en-US" dirty="0"/>
              <a:t>with the same algorithm but different scoring parameters.</a:t>
            </a:r>
          </a:p>
        </p:txBody>
      </p:sp>
      <p:sp>
        <p:nvSpPr>
          <p:cNvPr id="14" name="TextBox 13">
            <a:extLst>
              <a:ext uri="{FF2B5EF4-FFF2-40B4-BE49-F238E27FC236}">
                <a16:creationId xmlns:a16="http://schemas.microsoft.com/office/drawing/2014/main" id="{79F82322-F967-4F35-90FC-FD56F519A2BF}"/>
              </a:ext>
            </a:extLst>
          </p:cNvPr>
          <p:cNvSpPr txBox="1"/>
          <p:nvPr/>
        </p:nvSpPr>
        <p:spPr>
          <a:xfrm>
            <a:off x="494522" y="2413337"/>
            <a:ext cx="4432041" cy="2031325"/>
          </a:xfrm>
          <a:prstGeom prst="rect">
            <a:avLst/>
          </a:prstGeom>
          <a:noFill/>
        </p:spPr>
        <p:txBody>
          <a:bodyPr wrap="square" rtlCol="0">
            <a:spAutoFit/>
          </a:bodyPr>
          <a:lstStyle/>
          <a:p>
            <a:pPr>
              <a:tabLst>
                <a:tab pos="3089275" algn="dec"/>
                <a:tab pos="4002088" algn="dec"/>
                <a:tab pos="4740275" algn="dec"/>
              </a:tabLst>
            </a:pPr>
            <a:r>
              <a:rPr lang="en-US" i="1" dirty="0">
                <a:solidFill>
                  <a:srgbClr val="C00000"/>
                </a:solidFill>
              </a:rPr>
              <a:t>Stream	Weight	Score</a:t>
            </a:r>
          </a:p>
          <a:p>
            <a:pPr>
              <a:tabLst>
                <a:tab pos="3089275" algn="dec"/>
                <a:tab pos="4002088" algn="dec"/>
                <a:tab pos="4740275" algn="dec"/>
              </a:tabLst>
            </a:pPr>
            <a:r>
              <a:rPr lang="en-US" dirty="0"/>
              <a:t>Anchor	?	?</a:t>
            </a:r>
          </a:p>
          <a:p>
            <a:pPr>
              <a:tabLst>
                <a:tab pos="3089275" algn="dec"/>
                <a:tab pos="4002088" algn="dec"/>
                <a:tab pos="4740275" algn="dec"/>
              </a:tabLst>
            </a:pPr>
            <a:r>
              <a:rPr lang="en-US" dirty="0"/>
              <a:t>URL	?	?</a:t>
            </a:r>
          </a:p>
          <a:p>
            <a:pPr>
              <a:tabLst>
                <a:tab pos="3089275" algn="dec"/>
                <a:tab pos="4002088" algn="dec"/>
                <a:tab pos="4740275" algn="dec"/>
              </a:tabLst>
            </a:pPr>
            <a:r>
              <a:rPr lang="en-US" dirty="0"/>
              <a:t>Title	?	?</a:t>
            </a:r>
          </a:p>
          <a:p>
            <a:pPr>
              <a:tabLst>
                <a:tab pos="3089275" algn="dec"/>
                <a:tab pos="4002088" algn="dec"/>
                <a:tab pos="4740275" algn="dec"/>
              </a:tabLst>
            </a:pPr>
            <a:r>
              <a:rPr lang="en-US" dirty="0"/>
              <a:t>Body	?	?</a:t>
            </a:r>
          </a:p>
          <a:p>
            <a:pPr>
              <a:tabLst>
                <a:tab pos="3089275" algn="dec"/>
                <a:tab pos="4002088" algn="dec"/>
                <a:tab pos="4740275" algn="dec"/>
              </a:tabLst>
            </a:pPr>
            <a:endParaRPr lang="en-US" dirty="0"/>
          </a:p>
          <a:p>
            <a:pPr>
              <a:tabLst>
                <a:tab pos="3089275" algn="dec"/>
                <a:tab pos="4002088" algn="dec"/>
                <a:tab pos="4740275" algn="dec"/>
              </a:tabLst>
            </a:pPr>
            <a:r>
              <a:rPr lang="en-US" i="1" dirty="0">
                <a:solidFill>
                  <a:srgbClr val="C00000"/>
                </a:solidFill>
              </a:rPr>
              <a:t>Total dynamic rank score</a:t>
            </a:r>
            <a:r>
              <a:rPr lang="en-US" dirty="0">
                <a:solidFill>
                  <a:srgbClr val="C00000"/>
                </a:solidFill>
              </a:rPr>
              <a:t>		</a:t>
            </a:r>
            <a:r>
              <a:rPr lang="en-US" i="1" dirty="0">
                <a:solidFill>
                  <a:srgbClr val="C00000"/>
                </a:solidFill>
              </a:rPr>
              <a:t>?</a:t>
            </a:r>
          </a:p>
        </p:txBody>
      </p:sp>
      <p:sp>
        <p:nvSpPr>
          <p:cNvPr id="15" name="TextBox 14">
            <a:extLst>
              <a:ext uri="{FF2B5EF4-FFF2-40B4-BE49-F238E27FC236}">
                <a16:creationId xmlns:a16="http://schemas.microsoft.com/office/drawing/2014/main" id="{467C06B7-253B-4D05-88D0-D175B14DA039}"/>
              </a:ext>
            </a:extLst>
          </p:cNvPr>
          <p:cNvSpPr txBox="1"/>
          <p:nvPr/>
        </p:nvSpPr>
        <p:spPr>
          <a:xfrm>
            <a:off x="494522" y="4863883"/>
            <a:ext cx="5318449" cy="1477328"/>
          </a:xfrm>
          <a:prstGeom prst="rect">
            <a:avLst/>
          </a:prstGeom>
          <a:noFill/>
        </p:spPr>
        <p:txBody>
          <a:bodyPr wrap="square" rtlCol="0">
            <a:spAutoFit/>
          </a:bodyPr>
          <a:lstStyle/>
          <a:p>
            <a:r>
              <a:rPr lang="en-US" dirty="0"/>
              <a:t>Each of the streams can start at location 1 relative to the start of the document.  The document length is the length of the longest stream.</a:t>
            </a:r>
          </a:p>
          <a:p>
            <a:endParaRPr lang="en-US" dirty="0"/>
          </a:p>
          <a:p>
            <a:r>
              <a:rPr lang="en-US" dirty="0"/>
              <a:t>Not all streams may contain all the words.</a:t>
            </a:r>
          </a:p>
        </p:txBody>
      </p:sp>
    </p:spTree>
    <p:extLst>
      <p:ext uri="{BB962C8B-B14F-4D97-AF65-F5344CB8AC3E}">
        <p14:creationId xmlns:p14="http://schemas.microsoft.com/office/powerpoint/2010/main" val="297964783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80CE794-3879-4798-8A38-66EC4257935D}"/>
              </a:ext>
            </a:extLst>
          </p:cNvPr>
          <p:cNvSpPr txBox="1"/>
          <p:nvPr/>
        </p:nvSpPr>
        <p:spPr>
          <a:xfrm>
            <a:off x="494522" y="200355"/>
            <a:ext cx="7408506" cy="369332"/>
          </a:xfrm>
          <a:prstGeom prst="rect">
            <a:avLst/>
          </a:prstGeom>
          <a:noFill/>
        </p:spPr>
        <p:txBody>
          <a:bodyPr wrap="square" rtlCol="0">
            <a:spAutoFit/>
          </a:bodyPr>
          <a:lstStyle/>
          <a:p>
            <a:r>
              <a:rPr lang="en-US" dirty="0"/>
              <a:t>Example phrase query "quick brown fox".</a:t>
            </a:r>
          </a:p>
        </p:txBody>
      </p:sp>
      <p:grpSp>
        <p:nvGrpSpPr>
          <p:cNvPr id="25" name="Group 24">
            <a:extLst>
              <a:ext uri="{FF2B5EF4-FFF2-40B4-BE49-F238E27FC236}">
                <a16:creationId xmlns:a16="http://schemas.microsoft.com/office/drawing/2014/main" id="{CF849B2B-003B-4461-B822-3EF4655B0B9B}"/>
              </a:ext>
            </a:extLst>
          </p:cNvPr>
          <p:cNvGrpSpPr/>
          <p:nvPr/>
        </p:nvGrpSpPr>
        <p:grpSpPr>
          <a:xfrm>
            <a:off x="6252113" y="569687"/>
            <a:ext cx="2292215" cy="4606389"/>
            <a:chOff x="5374874" y="-2163217"/>
            <a:chExt cx="2292215" cy="4606389"/>
          </a:xfrm>
        </p:grpSpPr>
        <p:sp>
          <p:nvSpPr>
            <p:cNvPr id="26" name="TextBox 25">
              <a:extLst>
                <a:ext uri="{FF2B5EF4-FFF2-40B4-BE49-F238E27FC236}">
                  <a16:creationId xmlns:a16="http://schemas.microsoft.com/office/drawing/2014/main" id="{77BE37BF-3CFD-4E60-95A1-BF69E6CC791E}"/>
                </a:ext>
              </a:extLst>
            </p:cNvPr>
            <p:cNvSpPr txBox="1"/>
            <p:nvPr/>
          </p:nvSpPr>
          <p:spPr>
            <a:xfrm>
              <a:off x="5374874" y="-952629"/>
              <a:ext cx="709448" cy="3395801"/>
            </a:xfrm>
            <a:prstGeom prst="rect">
              <a:avLst/>
            </a:prstGeom>
            <a:noFill/>
          </p:spPr>
          <p:txBody>
            <a:bodyPr wrap="square" rtlCol="0">
              <a:spAutoFit/>
            </a:bodyPr>
            <a:lstStyle/>
            <a:p>
              <a:pPr algn="r">
                <a:spcBef>
                  <a:spcPts val="200"/>
                </a:spcBef>
              </a:pPr>
              <a:r>
                <a:rPr lang="en-US" dirty="0">
                  <a:solidFill>
                    <a:srgbClr val="0070C0"/>
                  </a:solidFill>
                </a:rPr>
                <a:t>quick</a:t>
              </a:r>
            </a:p>
            <a:p>
              <a:pPr algn="r">
                <a:spcBef>
                  <a:spcPts val="200"/>
                </a:spcBef>
              </a:pPr>
              <a:r>
                <a:rPr lang="en-US" dirty="0"/>
                <a:t>62</a:t>
              </a:r>
            </a:p>
            <a:p>
              <a:pPr algn="r">
                <a:spcBef>
                  <a:spcPts val="200"/>
                </a:spcBef>
              </a:pPr>
              <a:r>
                <a:rPr lang="en-US" dirty="0"/>
                <a:t>69</a:t>
              </a:r>
            </a:p>
            <a:p>
              <a:pPr algn="r">
                <a:spcBef>
                  <a:spcPts val="200"/>
                </a:spcBef>
              </a:pPr>
              <a:r>
                <a:rPr lang="en-US" dirty="0"/>
                <a:t>84</a:t>
              </a:r>
            </a:p>
            <a:p>
              <a:pPr algn="r">
                <a:spcBef>
                  <a:spcPts val="200"/>
                </a:spcBef>
              </a:pPr>
              <a:r>
                <a:rPr lang="en-US" dirty="0"/>
                <a:t>311</a:t>
              </a:r>
            </a:p>
            <a:p>
              <a:pPr algn="r">
                <a:spcBef>
                  <a:spcPts val="200"/>
                </a:spcBef>
              </a:pPr>
              <a:r>
                <a:rPr lang="en-US" dirty="0"/>
                <a:t>421</a:t>
              </a:r>
            </a:p>
            <a:p>
              <a:pPr algn="r">
                <a:spcBef>
                  <a:spcPts val="200"/>
                </a:spcBef>
              </a:pPr>
              <a:r>
                <a:rPr lang="en-US" dirty="0"/>
                <a:t>430</a:t>
              </a:r>
            </a:p>
            <a:p>
              <a:pPr algn="r">
                <a:spcBef>
                  <a:spcPts val="200"/>
                </a:spcBef>
              </a:pPr>
              <a:r>
                <a:rPr lang="en-US" dirty="0"/>
                <a:t>559</a:t>
              </a:r>
            </a:p>
            <a:p>
              <a:pPr algn="r">
                <a:spcBef>
                  <a:spcPts val="200"/>
                </a:spcBef>
              </a:pPr>
              <a:r>
                <a:rPr lang="en-US" dirty="0"/>
                <a:t>619</a:t>
              </a:r>
            </a:p>
            <a:p>
              <a:pPr algn="r">
                <a:spcBef>
                  <a:spcPts val="200"/>
                </a:spcBef>
              </a:pPr>
              <a:r>
                <a:rPr lang="en-US" dirty="0"/>
                <a:t>794</a:t>
              </a:r>
            </a:p>
            <a:p>
              <a:pPr algn="r">
                <a:spcBef>
                  <a:spcPts val="200"/>
                </a:spcBef>
              </a:pPr>
              <a:r>
                <a:rPr lang="en-US" dirty="0"/>
                <a:t>952</a:t>
              </a:r>
            </a:p>
          </p:txBody>
        </p:sp>
        <p:sp>
          <p:nvSpPr>
            <p:cNvPr id="27" name="TextBox 26">
              <a:extLst>
                <a:ext uri="{FF2B5EF4-FFF2-40B4-BE49-F238E27FC236}">
                  <a16:creationId xmlns:a16="http://schemas.microsoft.com/office/drawing/2014/main" id="{1F6AAD34-5372-4150-A0E9-44D54FDD611F}"/>
                </a:ext>
              </a:extLst>
            </p:cNvPr>
            <p:cNvSpPr txBox="1"/>
            <p:nvPr/>
          </p:nvSpPr>
          <p:spPr>
            <a:xfrm>
              <a:off x="6041950" y="-2163217"/>
              <a:ext cx="814552" cy="4606389"/>
            </a:xfrm>
            <a:prstGeom prst="rect">
              <a:avLst/>
            </a:prstGeom>
            <a:noFill/>
          </p:spPr>
          <p:txBody>
            <a:bodyPr wrap="square" rtlCol="0">
              <a:spAutoFit/>
            </a:bodyPr>
            <a:lstStyle/>
            <a:p>
              <a:pPr algn="r">
                <a:spcBef>
                  <a:spcPts val="200"/>
                </a:spcBef>
              </a:pPr>
              <a:r>
                <a:rPr lang="en-US" dirty="0">
                  <a:solidFill>
                    <a:srgbClr val="0070C0"/>
                  </a:solidFill>
                </a:rPr>
                <a:t>brown</a:t>
              </a:r>
            </a:p>
            <a:p>
              <a:pPr algn="r">
                <a:spcBef>
                  <a:spcPts val="200"/>
                </a:spcBef>
              </a:pPr>
              <a:r>
                <a:rPr lang="en-US" dirty="0"/>
                <a:t>83</a:t>
              </a:r>
            </a:p>
            <a:p>
              <a:pPr algn="r">
                <a:spcBef>
                  <a:spcPts val="200"/>
                </a:spcBef>
              </a:pPr>
              <a:r>
                <a:rPr lang="en-US" dirty="0"/>
                <a:t>94</a:t>
              </a:r>
            </a:p>
            <a:p>
              <a:pPr algn="r">
                <a:spcBef>
                  <a:spcPts val="200"/>
                </a:spcBef>
              </a:pPr>
              <a:r>
                <a:rPr lang="en-US" dirty="0"/>
                <a:t>170</a:t>
              </a:r>
            </a:p>
            <a:p>
              <a:pPr algn="r">
                <a:spcBef>
                  <a:spcPts val="200"/>
                </a:spcBef>
              </a:pPr>
              <a:r>
                <a:rPr lang="en-US" dirty="0"/>
                <a:t>179</a:t>
              </a:r>
            </a:p>
            <a:p>
              <a:pPr algn="r">
                <a:spcBef>
                  <a:spcPts val="200"/>
                </a:spcBef>
              </a:pPr>
              <a:r>
                <a:rPr lang="en-US" dirty="0"/>
                <a:t>216</a:t>
              </a:r>
            </a:p>
            <a:p>
              <a:pPr algn="r">
                <a:spcBef>
                  <a:spcPts val="200"/>
                </a:spcBef>
              </a:pPr>
              <a:r>
                <a:rPr lang="en-US" dirty="0"/>
                <a:t>227</a:t>
              </a:r>
            </a:p>
            <a:p>
              <a:pPr algn="r">
                <a:spcBef>
                  <a:spcPts val="200"/>
                </a:spcBef>
              </a:pPr>
              <a:r>
                <a:rPr lang="en-US" dirty="0"/>
                <a:t>400</a:t>
              </a:r>
            </a:p>
            <a:p>
              <a:pPr algn="r">
                <a:spcBef>
                  <a:spcPts val="200"/>
                </a:spcBef>
              </a:pPr>
              <a:r>
                <a:rPr lang="en-US" dirty="0"/>
                <a:t>417</a:t>
              </a:r>
            </a:p>
            <a:p>
              <a:pPr algn="r">
                <a:spcBef>
                  <a:spcPts val="200"/>
                </a:spcBef>
              </a:pPr>
              <a:r>
                <a:rPr lang="en-US" dirty="0"/>
                <a:t>422</a:t>
              </a:r>
            </a:p>
            <a:p>
              <a:pPr algn="r">
                <a:spcBef>
                  <a:spcPts val="200"/>
                </a:spcBef>
              </a:pPr>
              <a:r>
                <a:rPr lang="en-US" dirty="0"/>
                <a:t>516</a:t>
              </a:r>
            </a:p>
            <a:p>
              <a:pPr algn="r">
                <a:spcBef>
                  <a:spcPts val="200"/>
                </a:spcBef>
              </a:pPr>
              <a:r>
                <a:rPr lang="en-US" dirty="0"/>
                <a:t>795</a:t>
              </a:r>
            </a:p>
            <a:p>
              <a:pPr algn="r">
                <a:spcBef>
                  <a:spcPts val="200"/>
                </a:spcBef>
              </a:pPr>
              <a:r>
                <a:rPr lang="en-US" dirty="0"/>
                <a:t>826</a:t>
              </a:r>
            </a:p>
            <a:p>
              <a:pPr algn="r">
                <a:spcBef>
                  <a:spcPts val="200"/>
                </a:spcBef>
              </a:pPr>
              <a:r>
                <a:rPr lang="en-US" dirty="0"/>
                <a:t>828</a:t>
              </a:r>
            </a:p>
            <a:p>
              <a:pPr algn="r">
                <a:spcBef>
                  <a:spcPts val="200"/>
                </a:spcBef>
              </a:pPr>
              <a:r>
                <a:rPr lang="en-US" dirty="0"/>
                <a:t>957</a:t>
              </a:r>
            </a:p>
          </p:txBody>
        </p:sp>
        <p:sp>
          <p:nvSpPr>
            <p:cNvPr id="28" name="TextBox 27">
              <a:extLst>
                <a:ext uri="{FF2B5EF4-FFF2-40B4-BE49-F238E27FC236}">
                  <a16:creationId xmlns:a16="http://schemas.microsoft.com/office/drawing/2014/main" id="{7D7D413B-46B1-4647-9BD9-25E7E263FFA3}"/>
                </a:ext>
              </a:extLst>
            </p:cNvPr>
            <p:cNvSpPr txBox="1"/>
            <p:nvPr/>
          </p:nvSpPr>
          <p:spPr>
            <a:xfrm>
              <a:off x="6852537" y="109200"/>
              <a:ext cx="814552" cy="2333972"/>
            </a:xfrm>
            <a:prstGeom prst="rect">
              <a:avLst/>
            </a:prstGeom>
            <a:noFill/>
          </p:spPr>
          <p:txBody>
            <a:bodyPr wrap="square" rtlCol="0">
              <a:spAutoFit/>
            </a:bodyPr>
            <a:lstStyle/>
            <a:p>
              <a:pPr algn="r"/>
              <a:r>
                <a:rPr lang="en-US" dirty="0">
                  <a:solidFill>
                    <a:srgbClr val="0070C0"/>
                  </a:solidFill>
                </a:rPr>
                <a:t>fox</a:t>
              </a:r>
            </a:p>
            <a:p>
              <a:pPr algn="r"/>
              <a:r>
                <a:rPr lang="en-US" dirty="0"/>
                <a:t>284</a:t>
              </a:r>
            </a:p>
            <a:p>
              <a:pPr algn="r"/>
              <a:r>
                <a:rPr lang="en-US" dirty="0"/>
                <a:t>423</a:t>
              </a:r>
            </a:p>
            <a:p>
              <a:pPr algn="r">
                <a:spcBef>
                  <a:spcPts val="200"/>
                </a:spcBef>
              </a:pPr>
              <a:r>
                <a:rPr lang="en-US" dirty="0"/>
                <a:t>580</a:t>
              </a:r>
            </a:p>
            <a:p>
              <a:pPr algn="r"/>
              <a:r>
                <a:rPr lang="en-US" dirty="0"/>
                <a:t>612</a:t>
              </a:r>
            </a:p>
            <a:p>
              <a:pPr algn="r"/>
              <a:r>
                <a:rPr lang="en-US" dirty="0"/>
                <a:t>796</a:t>
              </a:r>
            </a:p>
            <a:p>
              <a:pPr algn="r"/>
              <a:r>
                <a:rPr lang="en-US" dirty="0"/>
                <a:t>912</a:t>
              </a:r>
            </a:p>
            <a:p>
              <a:pPr algn="r"/>
              <a:r>
                <a:rPr lang="en-US" dirty="0"/>
                <a:t>958</a:t>
              </a:r>
            </a:p>
          </p:txBody>
        </p:sp>
        <p:grpSp>
          <p:nvGrpSpPr>
            <p:cNvPr id="29" name="Group 28">
              <a:extLst>
                <a:ext uri="{FF2B5EF4-FFF2-40B4-BE49-F238E27FC236}">
                  <a16:creationId xmlns:a16="http://schemas.microsoft.com/office/drawing/2014/main" id="{F7F6A6C5-AADE-41DD-96BA-7DD6584BDD80}"/>
                </a:ext>
              </a:extLst>
            </p:cNvPr>
            <p:cNvGrpSpPr/>
            <p:nvPr/>
          </p:nvGrpSpPr>
          <p:grpSpPr>
            <a:xfrm>
              <a:off x="5511602" y="2073951"/>
              <a:ext cx="2155487" cy="328984"/>
              <a:chOff x="5511602" y="2073951"/>
              <a:chExt cx="2155487" cy="328984"/>
            </a:xfrm>
          </p:grpSpPr>
          <p:sp>
            <p:nvSpPr>
              <p:cNvPr id="30" name="Rectangle: Rounded Corners 29">
                <a:extLst>
                  <a:ext uri="{FF2B5EF4-FFF2-40B4-BE49-F238E27FC236}">
                    <a16:creationId xmlns:a16="http://schemas.microsoft.com/office/drawing/2014/main" id="{9B111889-69DC-4F11-9E79-C243349D1027}"/>
                  </a:ext>
                </a:extLst>
              </p:cNvPr>
              <p:cNvSpPr/>
              <p:nvPr/>
            </p:nvSpPr>
            <p:spPr>
              <a:xfrm>
                <a:off x="6322189" y="2073951"/>
                <a:ext cx="530348" cy="32898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Rounded Corners 30">
                <a:extLst>
                  <a:ext uri="{FF2B5EF4-FFF2-40B4-BE49-F238E27FC236}">
                    <a16:creationId xmlns:a16="http://schemas.microsoft.com/office/drawing/2014/main" id="{CA9405C3-36EF-459C-A9C8-DCF0F7D2CEE2}"/>
                  </a:ext>
                </a:extLst>
              </p:cNvPr>
              <p:cNvSpPr/>
              <p:nvPr/>
            </p:nvSpPr>
            <p:spPr>
              <a:xfrm>
                <a:off x="5511602" y="2073951"/>
                <a:ext cx="530348" cy="32898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Rounded Corners 31">
                <a:extLst>
                  <a:ext uri="{FF2B5EF4-FFF2-40B4-BE49-F238E27FC236}">
                    <a16:creationId xmlns:a16="http://schemas.microsoft.com/office/drawing/2014/main" id="{442A08D1-CBD1-4B67-864F-22CE1AB49168}"/>
                  </a:ext>
                </a:extLst>
              </p:cNvPr>
              <p:cNvSpPr/>
              <p:nvPr/>
            </p:nvSpPr>
            <p:spPr>
              <a:xfrm>
                <a:off x="7136741" y="2073951"/>
                <a:ext cx="530348" cy="32898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33" name="Rectangle: Rounded Corners 32">
            <a:extLst>
              <a:ext uri="{FF2B5EF4-FFF2-40B4-BE49-F238E27FC236}">
                <a16:creationId xmlns:a16="http://schemas.microsoft.com/office/drawing/2014/main" id="{AE20882D-67D3-4553-9420-66EE779151DA}"/>
              </a:ext>
            </a:extLst>
          </p:cNvPr>
          <p:cNvSpPr/>
          <p:nvPr/>
        </p:nvSpPr>
        <p:spPr>
          <a:xfrm>
            <a:off x="6269022" y="4705424"/>
            <a:ext cx="2391159" cy="531845"/>
          </a:xfrm>
          <a:prstGeom prst="round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6AE17E94-33DC-48E0-9705-B938ECBFB2E3}"/>
              </a:ext>
            </a:extLst>
          </p:cNvPr>
          <p:cNvSpPr txBox="1"/>
          <p:nvPr/>
        </p:nvSpPr>
        <p:spPr>
          <a:xfrm>
            <a:off x="494522" y="793788"/>
            <a:ext cx="5318449" cy="646331"/>
          </a:xfrm>
          <a:prstGeom prst="rect">
            <a:avLst/>
          </a:prstGeom>
          <a:noFill/>
        </p:spPr>
        <p:txBody>
          <a:bodyPr wrap="square" rtlCol="0">
            <a:spAutoFit/>
          </a:bodyPr>
          <a:lstStyle/>
          <a:p>
            <a:r>
              <a:rPr lang="en-US" dirty="0"/>
              <a:t>We do a similar heuristic calculation of the </a:t>
            </a:r>
            <a:r>
              <a:rPr lang="en-US" i="1" dirty="0">
                <a:solidFill>
                  <a:srgbClr val="C00000"/>
                </a:solidFill>
              </a:rPr>
              <a:t>static rank</a:t>
            </a:r>
            <a:r>
              <a:rPr lang="en-US" dirty="0"/>
              <a:t>, the quality of the page </a:t>
            </a:r>
            <a:r>
              <a:rPr lang="en-US" i="1" dirty="0">
                <a:solidFill>
                  <a:srgbClr val="C00000"/>
                </a:solidFill>
              </a:rPr>
              <a:t>independent of the quer</a:t>
            </a:r>
            <a:r>
              <a:rPr lang="en-US" dirty="0">
                <a:solidFill>
                  <a:srgbClr val="C00000"/>
                </a:solidFill>
              </a:rPr>
              <a:t>y</a:t>
            </a:r>
            <a:r>
              <a:rPr lang="en-US" dirty="0"/>
              <a:t>.</a:t>
            </a:r>
          </a:p>
        </p:txBody>
      </p:sp>
      <p:sp>
        <p:nvSpPr>
          <p:cNvPr id="17" name="TextBox 16">
            <a:extLst>
              <a:ext uri="{FF2B5EF4-FFF2-40B4-BE49-F238E27FC236}">
                <a16:creationId xmlns:a16="http://schemas.microsoft.com/office/drawing/2014/main" id="{F4CD798D-AA3B-4217-8ECC-4A5A5E061BAA}"/>
              </a:ext>
            </a:extLst>
          </p:cNvPr>
          <p:cNvSpPr txBox="1"/>
          <p:nvPr/>
        </p:nvSpPr>
        <p:spPr>
          <a:xfrm>
            <a:off x="494522" y="1903754"/>
            <a:ext cx="4646646" cy="2585323"/>
          </a:xfrm>
          <a:prstGeom prst="rect">
            <a:avLst/>
          </a:prstGeom>
          <a:noFill/>
        </p:spPr>
        <p:txBody>
          <a:bodyPr wrap="square" rtlCol="0">
            <a:spAutoFit/>
          </a:bodyPr>
          <a:lstStyle/>
          <a:p>
            <a:pPr>
              <a:tabLst>
                <a:tab pos="3089275" algn="dec"/>
                <a:tab pos="4002088" algn="dec"/>
                <a:tab pos="4740275" algn="dec"/>
              </a:tabLst>
            </a:pPr>
            <a:r>
              <a:rPr lang="en-US" i="1" dirty="0">
                <a:solidFill>
                  <a:srgbClr val="C00000"/>
                </a:solidFill>
              </a:rPr>
              <a:t>Heuristic	Weight	Score</a:t>
            </a:r>
          </a:p>
          <a:p>
            <a:pPr>
              <a:tabLst>
                <a:tab pos="3089275" algn="dec"/>
                <a:tab pos="4002088" algn="dec"/>
                <a:tab pos="4740275" algn="dec"/>
              </a:tabLst>
            </a:pPr>
            <a:r>
              <a:rPr lang="en-US" dirty="0"/>
              <a:t>Short title	?	?</a:t>
            </a:r>
          </a:p>
          <a:p>
            <a:pPr>
              <a:tabLst>
                <a:tab pos="3089275" algn="dec"/>
                <a:tab pos="4002088" algn="dec"/>
                <a:tab pos="4740275" algn="dec"/>
              </a:tabLst>
            </a:pPr>
            <a:r>
              <a:rPr lang="en-US" dirty="0"/>
              <a:t>Nice document length	?	?</a:t>
            </a:r>
          </a:p>
          <a:p>
            <a:pPr>
              <a:tabLst>
                <a:tab pos="3089275" algn="dec"/>
                <a:tab pos="4002088" algn="dec"/>
                <a:tab pos="4740275" algn="dec"/>
              </a:tabLst>
            </a:pPr>
            <a:r>
              <a:rPr lang="en-US" dirty="0"/>
              <a:t>Short URL	?	?</a:t>
            </a:r>
          </a:p>
          <a:p>
            <a:pPr>
              <a:tabLst>
                <a:tab pos="3089275" algn="dec"/>
                <a:tab pos="4002088" algn="dec"/>
                <a:tab pos="4740275" algn="dec"/>
              </a:tabLst>
            </a:pPr>
            <a:r>
              <a:rPr lang="en-US" dirty="0"/>
              <a:t>Lots of anchor text	?	?</a:t>
            </a:r>
          </a:p>
          <a:p>
            <a:pPr>
              <a:tabLst>
                <a:tab pos="3089275" algn="dec"/>
                <a:tab pos="4002088" algn="dec"/>
                <a:tab pos="4740275" algn="dec"/>
              </a:tabLst>
            </a:pPr>
            <a:r>
              <a:rPr lang="en-US" dirty="0" err="1"/>
              <a:t>edu</a:t>
            </a:r>
            <a:r>
              <a:rPr lang="en-US" dirty="0"/>
              <a:t>/gov/com/</a:t>
            </a:r>
            <a:r>
              <a:rPr lang="en-US" dirty="0" err="1"/>
              <a:t>etc</a:t>
            </a:r>
            <a:r>
              <a:rPr lang="en-US" dirty="0"/>
              <a:t> domain	?	?</a:t>
            </a:r>
            <a:br>
              <a:rPr lang="en-US" dirty="0"/>
            </a:br>
            <a:r>
              <a:rPr lang="en-US" dirty="0"/>
              <a:t>PageRank if known	?	?</a:t>
            </a:r>
          </a:p>
          <a:p>
            <a:pPr>
              <a:tabLst>
                <a:tab pos="3089275" algn="dec"/>
                <a:tab pos="4002088" algn="dec"/>
                <a:tab pos="4740275" algn="dec"/>
              </a:tabLst>
            </a:pPr>
            <a:endParaRPr lang="en-US" i="1" dirty="0">
              <a:solidFill>
                <a:srgbClr val="FF0000"/>
              </a:solidFill>
            </a:endParaRPr>
          </a:p>
          <a:p>
            <a:pPr>
              <a:tabLst>
                <a:tab pos="3089275" algn="dec"/>
                <a:tab pos="4002088" algn="dec"/>
                <a:tab pos="4740275" algn="dec"/>
              </a:tabLst>
            </a:pPr>
            <a:r>
              <a:rPr lang="en-US" i="1" dirty="0">
                <a:solidFill>
                  <a:srgbClr val="C00000"/>
                </a:solidFill>
              </a:rPr>
              <a:t>Total static rank score</a:t>
            </a:r>
            <a:r>
              <a:rPr lang="en-US" dirty="0">
                <a:solidFill>
                  <a:srgbClr val="C00000"/>
                </a:solidFill>
              </a:rPr>
              <a:t>		</a:t>
            </a:r>
            <a:r>
              <a:rPr lang="en-US" i="1" dirty="0">
                <a:solidFill>
                  <a:srgbClr val="C00000"/>
                </a:solidFill>
              </a:rPr>
              <a:t>?</a:t>
            </a:r>
          </a:p>
        </p:txBody>
      </p:sp>
    </p:spTree>
    <p:extLst>
      <p:ext uri="{BB962C8B-B14F-4D97-AF65-F5344CB8AC3E}">
        <p14:creationId xmlns:p14="http://schemas.microsoft.com/office/powerpoint/2010/main" val="66423377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80CE794-3879-4798-8A38-66EC4257935D}"/>
              </a:ext>
            </a:extLst>
          </p:cNvPr>
          <p:cNvSpPr txBox="1"/>
          <p:nvPr/>
        </p:nvSpPr>
        <p:spPr>
          <a:xfrm>
            <a:off x="494522" y="200355"/>
            <a:ext cx="7408506" cy="369332"/>
          </a:xfrm>
          <a:prstGeom prst="rect">
            <a:avLst/>
          </a:prstGeom>
          <a:noFill/>
        </p:spPr>
        <p:txBody>
          <a:bodyPr wrap="square" rtlCol="0">
            <a:spAutoFit/>
          </a:bodyPr>
          <a:lstStyle/>
          <a:p>
            <a:r>
              <a:rPr lang="en-US" dirty="0"/>
              <a:t>Example phrase query "quick brown fox".</a:t>
            </a:r>
          </a:p>
        </p:txBody>
      </p:sp>
      <p:grpSp>
        <p:nvGrpSpPr>
          <p:cNvPr id="25" name="Group 24">
            <a:extLst>
              <a:ext uri="{FF2B5EF4-FFF2-40B4-BE49-F238E27FC236}">
                <a16:creationId xmlns:a16="http://schemas.microsoft.com/office/drawing/2014/main" id="{CF849B2B-003B-4461-B822-3EF4655B0B9B}"/>
              </a:ext>
            </a:extLst>
          </p:cNvPr>
          <p:cNvGrpSpPr/>
          <p:nvPr/>
        </p:nvGrpSpPr>
        <p:grpSpPr>
          <a:xfrm>
            <a:off x="6252113" y="569687"/>
            <a:ext cx="2292215" cy="4606389"/>
            <a:chOff x="5374874" y="-2163217"/>
            <a:chExt cx="2292215" cy="4606389"/>
          </a:xfrm>
        </p:grpSpPr>
        <p:sp>
          <p:nvSpPr>
            <p:cNvPr id="26" name="TextBox 25">
              <a:extLst>
                <a:ext uri="{FF2B5EF4-FFF2-40B4-BE49-F238E27FC236}">
                  <a16:creationId xmlns:a16="http://schemas.microsoft.com/office/drawing/2014/main" id="{77BE37BF-3CFD-4E60-95A1-BF69E6CC791E}"/>
                </a:ext>
              </a:extLst>
            </p:cNvPr>
            <p:cNvSpPr txBox="1"/>
            <p:nvPr/>
          </p:nvSpPr>
          <p:spPr>
            <a:xfrm>
              <a:off x="5374874" y="-952629"/>
              <a:ext cx="709448" cy="3395801"/>
            </a:xfrm>
            <a:prstGeom prst="rect">
              <a:avLst/>
            </a:prstGeom>
            <a:noFill/>
          </p:spPr>
          <p:txBody>
            <a:bodyPr wrap="square" rtlCol="0">
              <a:spAutoFit/>
            </a:bodyPr>
            <a:lstStyle/>
            <a:p>
              <a:pPr algn="r">
                <a:spcBef>
                  <a:spcPts val="200"/>
                </a:spcBef>
              </a:pPr>
              <a:r>
                <a:rPr lang="en-US" dirty="0">
                  <a:solidFill>
                    <a:srgbClr val="0070C0"/>
                  </a:solidFill>
                </a:rPr>
                <a:t>quick</a:t>
              </a:r>
            </a:p>
            <a:p>
              <a:pPr algn="r">
                <a:spcBef>
                  <a:spcPts val="200"/>
                </a:spcBef>
              </a:pPr>
              <a:r>
                <a:rPr lang="en-US" dirty="0"/>
                <a:t>62</a:t>
              </a:r>
            </a:p>
            <a:p>
              <a:pPr algn="r">
                <a:spcBef>
                  <a:spcPts val="200"/>
                </a:spcBef>
              </a:pPr>
              <a:r>
                <a:rPr lang="en-US" dirty="0"/>
                <a:t>69</a:t>
              </a:r>
            </a:p>
            <a:p>
              <a:pPr algn="r">
                <a:spcBef>
                  <a:spcPts val="200"/>
                </a:spcBef>
              </a:pPr>
              <a:r>
                <a:rPr lang="en-US" dirty="0"/>
                <a:t>84</a:t>
              </a:r>
            </a:p>
            <a:p>
              <a:pPr algn="r">
                <a:spcBef>
                  <a:spcPts val="200"/>
                </a:spcBef>
              </a:pPr>
              <a:r>
                <a:rPr lang="en-US" dirty="0"/>
                <a:t>311</a:t>
              </a:r>
            </a:p>
            <a:p>
              <a:pPr algn="r">
                <a:spcBef>
                  <a:spcPts val="200"/>
                </a:spcBef>
              </a:pPr>
              <a:r>
                <a:rPr lang="en-US" dirty="0"/>
                <a:t>421</a:t>
              </a:r>
            </a:p>
            <a:p>
              <a:pPr algn="r">
                <a:spcBef>
                  <a:spcPts val="200"/>
                </a:spcBef>
              </a:pPr>
              <a:r>
                <a:rPr lang="en-US" dirty="0"/>
                <a:t>430</a:t>
              </a:r>
            </a:p>
            <a:p>
              <a:pPr algn="r">
                <a:spcBef>
                  <a:spcPts val="200"/>
                </a:spcBef>
              </a:pPr>
              <a:r>
                <a:rPr lang="en-US" dirty="0"/>
                <a:t>559</a:t>
              </a:r>
            </a:p>
            <a:p>
              <a:pPr algn="r">
                <a:spcBef>
                  <a:spcPts val="200"/>
                </a:spcBef>
              </a:pPr>
              <a:r>
                <a:rPr lang="en-US" dirty="0"/>
                <a:t>619</a:t>
              </a:r>
            </a:p>
            <a:p>
              <a:pPr algn="r">
                <a:spcBef>
                  <a:spcPts val="200"/>
                </a:spcBef>
              </a:pPr>
              <a:r>
                <a:rPr lang="en-US" dirty="0"/>
                <a:t>794</a:t>
              </a:r>
            </a:p>
            <a:p>
              <a:pPr algn="r">
                <a:spcBef>
                  <a:spcPts val="200"/>
                </a:spcBef>
              </a:pPr>
              <a:r>
                <a:rPr lang="en-US" dirty="0"/>
                <a:t>952</a:t>
              </a:r>
            </a:p>
          </p:txBody>
        </p:sp>
        <p:sp>
          <p:nvSpPr>
            <p:cNvPr id="27" name="TextBox 26">
              <a:extLst>
                <a:ext uri="{FF2B5EF4-FFF2-40B4-BE49-F238E27FC236}">
                  <a16:creationId xmlns:a16="http://schemas.microsoft.com/office/drawing/2014/main" id="{1F6AAD34-5372-4150-A0E9-44D54FDD611F}"/>
                </a:ext>
              </a:extLst>
            </p:cNvPr>
            <p:cNvSpPr txBox="1"/>
            <p:nvPr/>
          </p:nvSpPr>
          <p:spPr>
            <a:xfrm>
              <a:off x="6041950" y="-2163217"/>
              <a:ext cx="814552" cy="4606389"/>
            </a:xfrm>
            <a:prstGeom prst="rect">
              <a:avLst/>
            </a:prstGeom>
            <a:noFill/>
          </p:spPr>
          <p:txBody>
            <a:bodyPr wrap="square" rtlCol="0">
              <a:spAutoFit/>
            </a:bodyPr>
            <a:lstStyle/>
            <a:p>
              <a:pPr algn="r">
                <a:spcBef>
                  <a:spcPts val="200"/>
                </a:spcBef>
              </a:pPr>
              <a:r>
                <a:rPr lang="en-US" dirty="0">
                  <a:solidFill>
                    <a:srgbClr val="0070C0"/>
                  </a:solidFill>
                </a:rPr>
                <a:t>brown</a:t>
              </a:r>
            </a:p>
            <a:p>
              <a:pPr algn="r">
                <a:spcBef>
                  <a:spcPts val="200"/>
                </a:spcBef>
              </a:pPr>
              <a:r>
                <a:rPr lang="en-US" dirty="0"/>
                <a:t>83</a:t>
              </a:r>
            </a:p>
            <a:p>
              <a:pPr algn="r">
                <a:spcBef>
                  <a:spcPts val="200"/>
                </a:spcBef>
              </a:pPr>
              <a:r>
                <a:rPr lang="en-US" dirty="0"/>
                <a:t>94</a:t>
              </a:r>
            </a:p>
            <a:p>
              <a:pPr algn="r">
                <a:spcBef>
                  <a:spcPts val="200"/>
                </a:spcBef>
              </a:pPr>
              <a:r>
                <a:rPr lang="en-US" dirty="0"/>
                <a:t>170</a:t>
              </a:r>
            </a:p>
            <a:p>
              <a:pPr algn="r">
                <a:spcBef>
                  <a:spcPts val="200"/>
                </a:spcBef>
              </a:pPr>
              <a:r>
                <a:rPr lang="en-US" dirty="0"/>
                <a:t>179</a:t>
              </a:r>
            </a:p>
            <a:p>
              <a:pPr algn="r">
                <a:spcBef>
                  <a:spcPts val="200"/>
                </a:spcBef>
              </a:pPr>
              <a:r>
                <a:rPr lang="en-US" dirty="0"/>
                <a:t>216</a:t>
              </a:r>
            </a:p>
            <a:p>
              <a:pPr algn="r">
                <a:spcBef>
                  <a:spcPts val="200"/>
                </a:spcBef>
              </a:pPr>
              <a:r>
                <a:rPr lang="en-US" dirty="0"/>
                <a:t>227</a:t>
              </a:r>
            </a:p>
            <a:p>
              <a:pPr algn="r">
                <a:spcBef>
                  <a:spcPts val="200"/>
                </a:spcBef>
              </a:pPr>
              <a:r>
                <a:rPr lang="en-US" dirty="0"/>
                <a:t>400</a:t>
              </a:r>
            </a:p>
            <a:p>
              <a:pPr algn="r">
                <a:spcBef>
                  <a:spcPts val="200"/>
                </a:spcBef>
              </a:pPr>
              <a:r>
                <a:rPr lang="en-US" dirty="0"/>
                <a:t>417</a:t>
              </a:r>
            </a:p>
            <a:p>
              <a:pPr algn="r">
                <a:spcBef>
                  <a:spcPts val="200"/>
                </a:spcBef>
              </a:pPr>
              <a:r>
                <a:rPr lang="en-US" dirty="0"/>
                <a:t>422</a:t>
              </a:r>
            </a:p>
            <a:p>
              <a:pPr algn="r">
                <a:spcBef>
                  <a:spcPts val="200"/>
                </a:spcBef>
              </a:pPr>
              <a:r>
                <a:rPr lang="en-US" dirty="0"/>
                <a:t>516</a:t>
              </a:r>
            </a:p>
            <a:p>
              <a:pPr algn="r">
                <a:spcBef>
                  <a:spcPts val="200"/>
                </a:spcBef>
              </a:pPr>
              <a:r>
                <a:rPr lang="en-US" dirty="0"/>
                <a:t>795</a:t>
              </a:r>
            </a:p>
            <a:p>
              <a:pPr algn="r">
                <a:spcBef>
                  <a:spcPts val="200"/>
                </a:spcBef>
              </a:pPr>
              <a:r>
                <a:rPr lang="en-US" dirty="0"/>
                <a:t>826</a:t>
              </a:r>
            </a:p>
            <a:p>
              <a:pPr algn="r">
                <a:spcBef>
                  <a:spcPts val="200"/>
                </a:spcBef>
              </a:pPr>
              <a:r>
                <a:rPr lang="en-US" dirty="0"/>
                <a:t>828</a:t>
              </a:r>
            </a:p>
            <a:p>
              <a:pPr algn="r">
                <a:spcBef>
                  <a:spcPts val="200"/>
                </a:spcBef>
              </a:pPr>
              <a:r>
                <a:rPr lang="en-US" dirty="0"/>
                <a:t>957</a:t>
              </a:r>
            </a:p>
          </p:txBody>
        </p:sp>
        <p:sp>
          <p:nvSpPr>
            <p:cNvPr id="28" name="TextBox 27">
              <a:extLst>
                <a:ext uri="{FF2B5EF4-FFF2-40B4-BE49-F238E27FC236}">
                  <a16:creationId xmlns:a16="http://schemas.microsoft.com/office/drawing/2014/main" id="{7D7D413B-46B1-4647-9BD9-25E7E263FFA3}"/>
                </a:ext>
              </a:extLst>
            </p:cNvPr>
            <p:cNvSpPr txBox="1"/>
            <p:nvPr/>
          </p:nvSpPr>
          <p:spPr>
            <a:xfrm>
              <a:off x="6852537" y="109200"/>
              <a:ext cx="814552" cy="2333972"/>
            </a:xfrm>
            <a:prstGeom prst="rect">
              <a:avLst/>
            </a:prstGeom>
            <a:noFill/>
          </p:spPr>
          <p:txBody>
            <a:bodyPr wrap="square" rtlCol="0">
              <a:spAutoFit/>
            </a:bodyPr>
            <a:lstStyle/>
            <a:p>
              <a:pPr algn="r"/>
              <a:r>
                <a:rPr lang="en-US" dirty="0">
                  <a:solidFill>
                    <a:srgbClr val="0070C0"/>
                  </a:solidFill>
                </a:rPr>
                <a:t>fox</a:t>
              </a:r>
            </a:p>
            <a:p>
              <a:pPr algn="r"/>
              <a:r>
                <a:rPr lang="en-US" dirty="0"/>
                <a:t>284</a:t>
              </a:r>
            </a:p>
            <a:p>
              <a:pPr algn="r"/>
              <a:r>
                <a:rPr lang="en-US" dirty="0"/>
                <a:t>423</a:t>
              </a:r>
            </a:p>
            <a:p>
              <a:pPr algn="r">
                <a:spcBef>
                  <a:spcPts val="200"/>
                </a:spcBef>
              </a:pPr>
              <a:r>
                <a:rPr lang="en-US" dirty="0"/>
                <a:t>580</a:t>
              </a:r>
            </a:p>
            <a:p>
              <a:pPr algn="r"/>
              <a:r>
                <a:rPr lang="en-US" dirty="0"/>
                <a:t>612</a:t>
              </a:r>
            </a:p>
            <a:p>
              <a:pPr algn="r"/>
              <a:r>
                <a:rPr lang="en-US" dirty="0"/>
                <a:t>796</a:t>
              </a:r>
            </a:p>
            <a:p>
              <a:pPr algn="r"/>
              <a:r>
                <a:rPr lang="en-US" dirty="0"/>
                <a:t>912</a:t>
              </a:r>
            </a:p>
            <a:p>
              <a:pPr algn="r"/>
              <a:r>
                <a:rPr lang="en-US" dirty="0"/>
                <a:t>958</a:t>
              </a:r>
            </a:p>
          </p:txBody>
        </p:sp>
        <p:grpSp>
          <p:nvGrpSpPr>
            <p:cNvPr id="29" name="Group 28">
              <a:extLst>
                <a:ext uri="{FF2B5EF4-FFF2-40B4-BE49-F238E27FC236}">
                  <a16:creationId xmlns:a16="http://schemas.microsoft.com/office/drawing/2014/main" id="{F7F6A6C5-AADE-41DD-96BA-7DD6584BDD80}"/>
                </a:ext>
              </a:extLst>
            </p:cNvPr>
            <p:cNvGrpSpPr/>
            <p:nvPr/>
          </p:nvGrpSpPr>
          <p:grpSpPr>
            <a:xfrm>
              <a:off x="5511602" y="2073951"/>
              <a:ext cx="2155487" cy="328984"/>
              <a:chOff x="5511602" y="2073951"/>
              <a:chExt cx="2155487" cy="328984"/>
            </a:xfrm>
          </p:grpSpPr>
          <p:sp>
            <p:nvSpPr>
              <p:cNvPr id="30" name="Rectangle: Rounded Corners 29">
                <a:extLst>
                  <a:ext uri="{FF2B5EF4-FFF2-40B4-BE49-F238E27FC236}">
                    <a16:creationId xmlns:a16="http://schemas.microsoft.com/office/drawing/2014/main" id="{9B111889-69DC-4F11-9E79-C243349D1027}"/>
                  </a:ext>
                </a:extLst>
              </p:cNvPr>
              <p:cNvSpPr/>
              <p:nvPr/>
            </p:nvSpPr>
            <p:spPr>
              <a:xfrm>
                <a:off x="6322189" y="2073951"/>
                <a:ext cx="530348" cy="32898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Rounded Corners 30">
                <a:extLst>
                  <a:ext uri="{FF2B5EF4-FFF2-40B4-BE49-F238E27FC236}">
                    <a16:creationId xmlns:a16="http://schemas.microsoft.com/office/drawing/2014/main" id="{CA9405C3-36EF-459C-A9C8-DCF0F7D2CEE2}"/>
                  </a:ext>
                </a:extLst>
              </p:cNvPr>
              <p:cNvSpPr/>
              <p:nvPr/>
            </p:nvSpPr>
            <p:spPr>
              <a:xfrm>
                <a:off x="5511602" y="2073951"/>
                <a:ext cx="530348" cy="32898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Rounded Corners 31">
                <a:extLst>
                  <a:ext uri="{FF2B5EF4-FFF2-40B4-BE49-F238E27FC236}">
                    <a16:creationId xmlns:a16="http://schemas.microsoft.com/office/drawing/2014/main" id="{442A08D1-CBD1-4B67-864F-22CE1AB49168}"/>
                  </a:ext>
                </a:extLst>
              </p:cNvPr>
              <p:cNvSpPr/>
              <p:nvPr/>
            </p:nvSpPr>
            <p:spPr>
              <a:xfrm>
                <a:off x="7136741" y="2073951"/>
                <a:ext cx="530348" cy="32898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33" name="Rectangle: Rounded Corners 32">
            <a:extLst>
              <a:ext uri="{FF2B5EF4-FFF2-40B4-BE49-F238E27FC236}">
                <a16:creationId xmlns:a16="http://schemas.microsoft.com/office/drawing/2014/main" id="{AE20882D-67D3-4553-9420-66EE779151DA}"/>
              </a:ext>
            </a:extLst>
          </p:cNvPr>
          <p:cNvSpPr/>
          <p:nvPr/>
        </p:nvSpPr>
        <p:spPr>
          <a:xfrm>
            <a:off x="6269022" y="4705424"/>
            <a:ext cx="2391159" cy="531845"/>
          </a:xfrm>
          <a:prstGeom prst="round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6AE17E94-33DC-48E0-9705-B938ECBFB2E3}"/>
              </a:ext>
            </a:extLst>
          </p:cNvPr>
          <p:cNvSpPr txBox="1"/>
          <p:nvPr/>
        </p:nvSpPr>
        <p:spPr>
          <a:xfrm>
            <a:off x="494522" y="793788"/>
            <a:ext cx="5318449" cy="369332"/>
          </a:xfrm>
          <a:prstGeom prst="rect">
            <a:avLst/>
          </a:prstGeom>
          <a:noFill/>
        </p:spPr>
        <p:txBody>
          <a:bodyPr wrap="square" rtlCol="0">
            <a:spAutoFit/>
          </a:bodyPr>
          <a:lstStyle/>
          <a:p>
            <a:r>
              <a:rPr lang="en-US" dirty="0"/>
              <a:t>Combine static and dynamic rank to get a final score.</a:t>
            </a:r>
          </a:p>
        </p:txBody>
      </p:sp>
      <p:sp>
        <p:nvSpPr>
          <p:cNvPr id="17" name="TextBox 16">
            <a:extLst>
              <a:ext uri="{FF2B5EF4-FFF2-40B4-BE49-F238E27FC236}">
                <a16:creationId xmlns:a16="http://schemas.microsoft.com/office/drawing/2014/main" id="{F4CD798D-AA3B-4217-8ECC-4A5A5E061BAA}"/>
              </a:ext>
            </a:extLst>
          </p:cNvPr>
          <p:cNvSpPr txBox="1"/>
          <p:nvPr/>
        </p:nvSpPr>
        <p:spPr>
          <a:xfrm>
            <a:off x="494522" y="1903754"/>
            <a:ext cx="4646646" cy="1477328"/>
          </a:xfrm>
          <a:prstGeom prst="rect">
            <a:avLst/>
          </a:prstGeom>
          <a:noFill/>
        </p:spPr>
        <p:txBody>
          <a:bodyPr wrap="square" rtlCol="0">
            <a:spAutoFit/>
          </a:bodyPr>
          <a:lstStyle/>
          <a:p>
            <a:pPr>
              <a:tabLst>
                <a:tab pos="3089275" algn="dec"/>
                <a:tab pos="4002088" algn="dec"/>
                <a:tab pos="4740275" algn="dec"/>
              </a:tabLst>
            </a:pPr>
            <a:r>
              <a:rPr lang="en-US" i="1" dirty="0">
                <a:solidFill>
                  <a:srgbClr val="C00000"/>
                </a:solidFill>
              </a:rPr>
              <a:t>Component	Weight	Score</a:t>
            </a:r>
          </a:p>
          <a:p>
            <a:pPr>
              <a:tabLst>
                <a:tab pos="3089275" algn="dec"/>
                <a:tab pos="4002088" algn="dec"/>
                <a:tab pos="4740275" algn="dec"/>
              </a:tabLst>
            </a:pPr>
            <a:r>
              <a:rPr lang="en-US" dirty="0"/>
              <a:t>Static rank	?	?</a:t>
            </a:r>
          </a:p>
          <a:p>
            <a:pPr>
              <a:tabLst>
                <a:tab pos="3089275" algn="dec"/>
                <a:tab pos="4002088" algn="dec"/>
                <a:tab pos="4740275" algn="dec"/>
              </a:tabLst>
            </a:pPr>
            <a:r>
              <a:rPr lang="en-US" dirty="0"/>
              <a:t>Dynamic rank	?	?</a:t>
            </a:r>
          </a:p>
          <a:p>
            <a:pPr>
              <a:tabLst>
                <a:tab pos="3089275" algn="dec"/>
                <a:tab pos="4002088" algn="dec"/>
                <a:tab pos="4740275" algn="dec"/>
              </a:tabLst>
            </a:pPr>
            <a:endParaRPr lang="en-US" i="1" dirty="0">
              <a:solidFill>
                <a:srgbClr val="FF0000"/>
              </a:solidFill>
            </a:endParaRPr>
          </a:p>
          <a:p>
            <a:pPr>
              <a:tabLst>
                <a:tab pos="3089275" algn="dec"/>
                <a:tab pos="4002088" algn="dec"/>
                <a:tab pos="4740275" algn="dec"/>
              </a:tabLst>
            </a:pPr>
            <a:r>
              <a:rPr lang="en-US" i="1" dirty="0">
                <a:solidFill>
                  <a:srgbClr val="C00000"/>
                </a:solidFill>
              </a:rPr>
              <a:t>Total rank score</a:t>
            </a:r>
            <a:r>
              <a:rPr lang="en-US" dirty="0">
                <a:solidFill>
                  <a:srgbClr val="C00000"/>
                </a:solidFill>
              </a:rPr>
              <a:t>		</a:t>
            </a:r>
            <a:r>
              <a:rPr lang="en-US" i="1" dirty="0">
                <a:solidFill>
                  <a:srgbClr val="C00000"/>
                </a:solidFill>
              </a:rPr>
              <a:t>?</a:t>
            </a:r>
          </a:p>
        </p:txBody>
      </p:sp>
      <p:sp>
        <p:nvSpPr>
          <p:cNvPr id="14" name="TextBox 13">
            <a:extLst>
              <a:ext uri="{FF2B5EF4-FFF2-40B4-BE49-F238E27FC236}">
                <a16:creationId xmlns:a16="http://schemas.microsoft.com/office/drawing/2014/main" id="{68C02B92-340C-4FD7-863C-E64B82DC401A}"/>
              </a:ext>
            </a:extLst>
          </p:cNvPr>
          <p:cNvSpPr txBox="1"/>
          <p:nvPr/>
        </p:nvSpPr>
        <p:spPr>
          <a:xfrm>
            <a:off x="494521" y="3844717"/>
            <a:ext cx="5318449" cy="2308324"/>
          </a:xfrm>
          <a:prstGeom prst="rect">
            <a:avLst/>
          </a:prstGeom>
          <a:noFill/>
        </p:spPr>
        <p:txBody>
          <a:bodyPr wrap="square" rtlCol="0">
            <a:spAutoFit/>
          </a:bodyPr>
          <a:lstStyle/>
          <a:p>
            <a:r>
              <a:rPr lang="en-US" dirty="0"/>
              <a:t>The result is a </a:t>
            </a:r>
            <a:r>
              <a:rPr lang="en-US" i="1" dirty="0">
                <a:solidFill>
                  <a:srgbClr val="C00000"/>
                </a:solidFill>
              </a:rPr>
              <a:t>linear combination</a:t>
            </a:r>
            <a:r>
              <a:rPr lang="en-US" dirty="0">
                <a:solidFill>
                  <a:srgbClr val="C00000"/>
                </a:solidFill>
              </a:rPr>
              <a:t> </a:t>
            </a:r>
            <a:r>
              <a:rPr lang="en-US" dirty="0"/>
              <a:t>of features.  We're just adding them up.</a:t>
            </a:r>
          </a:p>
          <a:p>
            <a:endParaRPr lang="en-US" dirty="0"/>
          </a:p>
          <a:p>
            <a:r>
              <a:rPr lang="en-US" dirty="0"/>
              <a:t>You should be able to achieve reasonably good results with a reasonably small number of heuristics and simple </a:t>
            </a:r>
            <a:r>
              <a:rPr lang="en-US" i="1" dirty="0">
                <a:solidFill>
                  <a:srgbClr val="C00000"/>
                </a:solidFill>
              </a:rPr>
              <a:t>hand-tuning</a:t>
            </a:r>
            <a:r>
              <a:rPr lang="en-US" dirty="0"/>
              <a:t> starting from some rough guesses at, e.g., the relative importance of an exact phrase versus lots of individual hits.</a:t>
            </a:r>
          </a:p>
        </p:txBody>
      </p:sp>
    </p:spTree>
    <p:extLst>
      <p:ext uri="{BB962C8B-B14F-4D97-AF65-F5344CB8AC3E}">
        <p14:creationId xmlns:p14="http://schemas.microsoft.com/office/powerpoint/2010/main" val="393714055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05518"/>
            <a:ext cx="8229600" cy="5720646"/>
          </a:xfrm>
        </p:spPr>
        <p:txBody>
          <a:bodyPr>
            <a:normAutofit fontScale="62500" lnSpcReduction="20000"/>
          </a:bodyPr>
          <a:lstStyle/>
          <a:p>
            <a:pPr marL="0" indent="0" defTabSz="396875">
              <a:buNone/>
            </a:pPr>
            <a:r>
              <a:rPr lang="en-US" dirty="0"/>
              <a:t>The actual score is calculated as a linear combination of features, which may be thought of as:</a:t>
            </a:r>
          </a:p>
          <a:p>
            <a:pPr marL="0" indent="0" defTabSz="396875">
              <a:buNone/>
            </a:pPr>
            <a:r>
              <a:rPr lang="en-US" dirty="0"/>
              <a:t> </a:t>
            </a:r>
          </a:p>
          <a:p>
            <a:pPr marL="803275" indent="-803275" defTabSz="396875">
              <a:buNone/>
            </a:pPr>
            <a:r>
              <a:rPr lang="en-US" dirty="0"/>
              <a:t>R  =	Σ Ci( Q ) * Ai( P, Fi ) * Si( Fi )</a:t>
            </a:r>
          </a:p>
          <a:p>
            <a:pPr marL="0" indent="0" defTabSz="396875">
              <a:buNone/>
            </a:pPr>
            <a:endParaRPr lang="en-US" dirty="0"/>
          </a:p>
          <a:p>
            <a:pPr marL="0" indent="0" defTabSz="396875">
              <a:buNone/>
            </a:pPr>
            <a:r>
              <a:rPr lang="en-US" dirty="0"/>
              <a:t>Where:</a:t>
            </a:r>
          </a:p>
          <a:p>
            <a:pPr marL="0" indent="0" defTabSz="396875">
              <a:buNone/>
            </a:pPr>
            <a:r>
              <a:rPr lang="en-US" dirty="0"/>
              <a:t> </a:t>
            </a:r>
          </a:p>
          <a:p>
            <a:pPr marL="803275" indent="-803275" defTabSz="396875">
              <a:buNone/>
            </a:pPr>
            <a:r>
              <a:rPr lang="en-US" dirty="0"/>
              <a:t>R  =	Overall Rank</a:t>
            </a:r>
          </a:p>
          <a:p>
            <a:pPr marL="803275" indent="-803275" defTabSz="396875">
              <a:buNone/>
            </a:pPr>
            <a:r>
              <a:rPr lang="en-US" dirty="0"/>
              <a:t>Q  =	The Query and its characteristics, e.g., the number of rare vs. common words in the query.</a:t>
            </a:r>
          </a:p>
          <a:p>
            <a:pPr marL="803275" indent="-803275" defTabSz="396875">
              <a:buNone/>
            </a:pPr>
            <a:r>
              <a:rPr lang="en-US" dirty="0"/>
              <a:t>P  =	The Page and its characteristics, e.g., the number of words in the URL or title.</a:t>
            </a:r>
          </a:p>
          <a:p>
            <a:pPr marL="803275" indent="-803275" defTabSz="396875">
              <a:buNone/>
            </a:pPr>
            <a:r>
              <a:rPr lang="en-US" dirty="0"/>
              <a:t>Fi  =	An arbitrary feature observation, e.g., an exact phrase in the title, or a raw value, e.g., raw PageRank.</a:t>
            </a:r>
          </a:p>
          <a:p>
            <a:pPr marL="803275" indent="-803275" defTabSz="396875">
              <a:buNone/>
            </a:pPr>
            <a:r>
              <a:rPr lang="en-US" dirty="0"/>
              <a:t>Si  =	Scaling for feature Fi from the raw number space of the feature into a nominal 0.0 .. 1.0 range.</a:t>
            </a:r>
          </a:p>
          <a:p>
            <a:pPr marL="803275" indent="-803275" defTabSz="396875">
              <a:buNone/>
            </a:pPr>
            <a:r>
              <a:rPr lang="en-US" dirty="0"/>
              <a:t>Ai  =	Attribute scaling for feature Fi, possibly dependent on the characteristics of the page P.</a:t>
            </a:r>
          </a:p>
          <a:p>
            <a:pPr marL="803275" indent="-803275" defTabSz="396875">
              <a:buNone/>
            </a:pPr>
            <a:r>
              <a:rPr lang="en-US" dirty="0"/>
              <a:t>Ci  =	Coefficient for feature Fi, depending on the characteristics of the query Q.</a:t>
            </a:r>
          </a:p>
          <a:p>
            <a:pPr marL="803275" indent="-803275" defTabSz="396875">
              <a:buNone/>
            </a:pPr>
            <a:r>
              <a:rPr lang="en-US" dirty="0"/>
              <a:t>Fi  =	</a:t>
            </a:r>
            <a:r>
              <a:rPr lang="en-US" dirty="0" err="1"/>
              <a:t>Ei</a:t>
            </a:r>
            <a:r>
              <a:rPr lang="en-US" dirty="0"/>
              <a:t>( Q, P, T )</a:t>
            </a:r>
          </a:p>
        </p:txBody>
      </p:sp>
    </p:spTree>
    <p:extLst>
      <p:ext uri="{BB962C8B-B14F-4D97-AF65-F5344CB8AC3E}">
        <p14:creationId xmlns:p14="http://schemas.microsoft.com/office/powerpoint/2010/main" val="62844662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326C1B-8075-48A2-B47F-CE1A50AC1983}"/>
              </a:ext>
            </a:extLst>
          </p:cNvPr>
          <p:cNvSpPr>
            <a:spLocks noGrp="1"/>
          </p:cNvSpPr>
          <p:nvPr>
            <p:ph type="title"/>
          </p:nvPr>
        </p:nvSpPr>
        <p:spPr/>
        <p:txBody>
          <a:bodyPr/>
          <a:lstStyle/>
          <a:p>
            <a:r>
              <a:rPr lang="en-US" dirty="0"/>
              <a:t>steps to ranking</a:t>
            </a:r>
          </a:p>
        </p:txBody>
      </p:sp>
      <p:sp>
        <p:nvSpPr>
          <p:cNvPr id="3" name="Content Placeholder 2">
            <a:extLst>
              <a:ext uri="{FF2B5EF4-FFF2-40B4-BE49-F238E27FC236}">
                <a16:creationId xmlns:a16="http://schemas.microsoft.com/office/drawing/2014/main" id="{FA99562F-B673-42B2-83CC-2EB0D7345D12}"/>
              </a:ext>
            </a:extLst>
          </p:cNvPr>
          <p:cNvSpPr>
            <a:spLocks noGrp="1"/>
          </p:cNvSpPr>
          <p:nvPr>
            <p:ph idx="1"/>
          </p:nvPr>
        </p:nvSpPr>
        <p:spPr/>
        <p:txBody>
          <a:bodyPr>
            <a:normAutofit/>
          </a:bodyPr>
          <a:lstStyle/>
          <a:p>
            <a:pPr marL="514350" indent="-514350">
              <a:spcBef>
                <a:spcPts val="1600"/>
              </a:spcBef>
              <a:buFont typeface="+mj-lt"/>
              <a:buAutoNum type="arabicPeriod"/>
            </a:pPr>
            <a:r>
              <a:rPr lang="en-US" sz="2400" dirty="0"/>
              <a:t>Decide what information to collect and how to measure it.</a:t>
            </a:r>
          </a:p>
          <a:p>
            <a:pPr marL="514350" indent="-514350">
              <a:spcBef>
                <a:spcPts val="1600"/>
              </a:spcBef>
              <a:buFont typeface="+mj-lt"/>
              <a:buAutoNum type="arabicPeriod"/>
            </a:pPr>
            <a:r>
              <a:rPr lang="en-US" sz="2400" dirty="0"/>
              <a:t>Decide how to measure the quality of the result.</a:t>
            </a:r>
          </a:p>
          <a:p>
            <a:pPr marL="514350" indent="-514350">
              <a:spcBef>
                <a:spcPts val="1600"/>
              </a:spcBef>
              <a:buFont typeface="+mj-lt"/>
              <a:buAutoNum type="arabicPeriod"/>
            </a:pPr>
            <a:r>
              <a:rPr lang="en-US" sz="2400" dirty="0"/>
              <a:t>Pick a method for scoring a page based on the inputs.</a:t>
            </a:r>
          </a:p>
          <a:p>
            <a:pPr marL="514350" indent="-514350">
              <a:spcBef>
                <a:spcPts val="1600"/>
              </a:spcBef>
              <a:buFont typeface="+mj-lt"/>
              <a:buAutoNum type="arabicPeriod"/>
            </a:pPr>
            <a:r>
              <a:rPr lang="en-US" sz="2400" dirty="0"/>
              <a:t>Tune the system by testing it on sample queries and adjusting parameters, collecting more information or changing the scoring algorithm.</a:t>
            </a:r>
          </a:p>
        </p:txBody>
      </p:sp>
    </p:spTree>
    <p:extLst>
      <p:ext uri="{BB962C8B-B14F-4D97-AF65-F5344CB8AC3E}">
        <p14:creationId xmlns:p14="http://schemas.microsoft.com/office/powerpoint/2010/main" val="9023340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F1C090-1E7A-4070-B2A6-6B753B0F7497}"/>
              </a:ext>
            </a:extLst>
          </p:cNvPr>
          <p:cNvSpPr>
            <a:spLocks noGrp="1"/>
          </p:cNvSpPr>
          <p:nvPr>
            <p:ph type="title"/>
          </p:nvPr>
        </p:nvSpPr>
        <p:spPr/>
        <p:txBody>
          <a:bodyPr>
            <a:normAutofit/>
          </a:bodyPr>
          <a:lstStyle/>
          <a:p>
            <a:r>
              <a:rPr lang="en-US" dirty="0"/>
              <a:t>measuring quality</a:t>
            </a:r>
          </a:p>
        </p:txBody>
      </p:sp>
      <p:sp>
        <p:nvSpPr>
          <p:cNvPr id="3" name="Content Placeholder 2">
            <a:extLst>
              <a:ext uri="{FF2B5EF4-FFF2-40B4-BE49-F238E27FC236}">
                <a16:creationId xmlns:a16="http://schemas.microsoft.com/office/drawing/2014/main" id="{E172A4E2-36A1-44A2-ACE3-E5C00262357E}"/>
              </a:ext>
            </a:extLst>
          </p:cNvPr>
          <p:cNvSpPr>
            <a:spLocks noGrp="1"/>
          </p:cNvSpPr>
          <p:nvPr>
            <p:ph idx="1"/>
          </p:nvPr>
        </p:nvSpPr>
        <p:spPr>
          <a:xfrm>
            <a:off x="457200" y="1417638"/>
            <a:ext cx="8229600" cy="4908517"/>
          </a:xfrm>
        </p:spPr>
        <p:txBody>
          <a:bodyPr>
            <a:normAutofit/>
          </a:bodyPr>
          <a:lstStyle/>
          <a:p>
            <a:pPr marL="0" indent="0">
              <a:buNone/>
            </a:pPr>
            <a:r>
              <a:rPr lang="en-US" dirty="0"/>
              <a:t>At Microsoft, initially, I just ran queries and eyeballed the results and fiddled with the parameters.</a:t>
            </a:r>
          </a:p>
          <a:p>
            <a:pPr marL="0" indent="0">
              <a:buNone/>
            </a:pPr>
            <a:r>
              <a:rPr lang="en-US" dirty="0"/>
              <a:t>Results were surprisingly good.</a:t>
            </a:r>
          </a:p>
        </p:txBody>
      </p:sp>
    </p:spTree>
    <p:extLst>
      <p:ext uri="{BB962C8B-B14F-4D97-AF65-F5344CB8AC3E}">
        <p14:creationId xmlns:p14="http://schemas.microsoft.com/office/powerpoint/2010/main" val="281793965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F1C090-1E7A-4070-B2A6-6B753B0F7497}"/>
              </a:ext>
            </a:extLst>
          </p:cNvPr>
          <p:cNvSpPr>
            <a:spLocks noGrp="1"/>
          </p:cNvSpPr>
          <p:nvPr>
            <p:ph type="title"/>
          </p:nvPr>
        </p:nvSpPr>
        <p:spPr/>
        <p:txBody>
          <a:bodyPr>
            <a:normAutofit/>
          </a:bodyPr>
          <a:lstStyle/>
          <a:p>
            <a:r>
              <a:rPr lang="en-US" dirty="0"/>
              <a:t>measuring quality</a:t>
            </a:r>
          </a:p>
        </p:txBody>
      </p:sp>
      <p:sp>
        <p:nvSpPr>
          <p:cNvPr id="3" name="Content Placeholder 2">
            <a:extLst>
              <a:ext uri="{FF2B5EF4-FFF2-40B4-BE49-F238E27FC236}">
                <a16:creationId xmlns:a16="http://schemas.microsoft.com/office/drawing/2014/main" id="{E172A4E2-36A1-44A2-ACE3-E5C00262357E}"/>
              </a:ext>
            </a:extLst>
          </p:cNvPr>
          <p:cNvSpPr>
            <a:spLocks noGrp="1"/>
          </p:cNvSpPr>
          <p:nvPr>
            <p:ph idx="1"/>
          </p:nvPr>
        </p:nvSpPr>
        <p:spPr>
          <a:xfrm>
            <a:off x="457200" y="1417638"/>
            <a:ext cx="8229600" cy="4908517"/>
          </a:xfrm>
        </p:spPr>
        <p:txBody>
          <a:bodyPr>
            <a:normAutofit fontScale="70000" lnSpcReduction="20000"/>
          </a:bodyPr>
          <a:lstStyle/>
          <a:p>
            <a:pPr marL="0" indent="0">
              <a:buNone/>
            </a:pPr>
            <a:r>
              <a:rPr lang="en-US" sz="2800" dirty="0"/>
              <a:t>We were also collecting labeled pages.  We scraped queries and results from several engines and then paid people to rate results on a 0 to 5 scale.</a:t>
            </a:r>
          </a:p>
          <a:p>
            <a:pPr marL="0" indent="0">
              <a:buNone/>
            </a:pPr>
            <a:endParaRPr lang="en-US" sz="2800" dirty="0"/>
          </a:p>
          <a:p>
            <a:pPr marL="914400" indent="-457200">
              <a:buNone/>
            </a:pPr>
            <a:r>
              <a:rPr lang="en-US" sz="2800" dirty="0"/>
              <a:t>5	Definitive result.  Unlikely any other page could be a better result for this query, e.g., whitehouse.gov for "</a:t>
            </a:r>
            <a:r>
              <a:rPr lang="en-US" sz="2800" dirty="0" err="1"/>
              <a:t>whitehouse</a:t>
            </a:r>
            <a:r>
              <a:rPr lang="en-US" sz="2800" dirty="0"/>
              <a:t>".</a:t>
            </a:r>
          </a:p>
          <a:p>
            <a:pPr marL="914400" indent="-457200">
              <a:buNone/>
            </a:pPr>
            <a:r>
              <a:rPr lang="en-US" sz="2800" dirty="0"/>
              <a:t>	:</a:t>
            </a:r>
          </a:p>
          <a:p>
            <a:pPr marL="914400" indent="-457200">
              <a:buNone/>
            </a:pPr>
            <a:r>
              <a:rPr lang="en-US" sz="2800" dirty="0"/>
              <a:t>0	Completely deleterious result, e.g., porno, spam, phishing.</a:t>
            </a:r>
          </a:p>
          <a:p>
            <a:pPr marL="914400" indent="-914400">
              <a:buNone/>
            </a:pPr>
            <a:endParaRPr lang="en-US" sz="2800" dirty="0"/>
          </a:p>
          <a:p>
            <a:pPr marL="0" indent="0">
              <a:buNone/>
            </a:pPr>
            <a:r>
              <a:rPr lang="en-US" sz="2800" dirty="0"/>
              <a:t>This is similar to what Google is doing with their </a:t>
            </a:r>
            <a:r>
              <a:rPr lang="en-US" sz="2800" dirty="0">
                <a:hlinkClick r:id="rId3"/>
              </a:rPr>
              <a:t>Page Quality Rating Guidelines</a:t>
            </a:r>
            <a:r>
              <a:rPr lang="en-US" sz="2800" dirty="0"/>
              <a:t>, creating specificity in the ratings.</a:t>
            </a:r>
          </a:p>
          <a:p>
            <a:pPr marL="0" indent="0">
              <a:buNone/>
            </a:pPr>
            <a:endParaRPr lang="en-US" sz="2800" dirty="0"/>
          </a:p>
          <a:p>
            <a:pPr marL="0" indent="0">
              <a:buNone/>
            </a:pPr>
            <a:r>
              <a:rPr lang="en-US" sz="2800" dirty="0"/>
              <a:t>Altogether, I think we had about 50K queries and about 150K labeled results.</a:t>
            </a:r>
          </a:p>
        </p:txBody>
      </p:sp>
    </p:spTree>
    <p:extLst>
      <p:ext uri="{BB962C8B-B14F-4D97-AF65-F5344CB8AC3E}">
        <p14:creationId xmlns:p14="http://schemas.microsoft.com/office/powerpoint/2010/main" val="90191591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F1C090-1E7A-4070-B2A6-6B753B0F7497}"/>
              </a:ext>
            </a:extLst>
          </p:cNvPr>
          <p:cNvSpPr>
            <a:spLocks noGrp="1"/>
          </p:cNvSpPr>
          <p:nvPr>
            <p:ph type="title"/>
          </p:nvPr>
        </p:nvSpPr>
        <p:spPr/>
        <p:txBody>
          <a:bodyPr>
            <a:normAutofit/>
          </a:bodyPr>
          <a:lstStyle/>
          <a:p>
            <a:r>
              <a:rPr lang="en-US" dirty="0"/>
              <a:t>measuring quality</a:t>
            </a:r>
          </a:p>
        </p:txBody>
      </p:sp>
      <p:sp>
        <p:nvSpPr>
          <p:cNvPr id="3" name="Content Placeholder 2">
            <a:extLst>
              <a:ext uri="{FF2B5EF4-FFF2-40B4-BE49-F238E27FC236}">
                <a16:creationId xmlns:a16="http://schemas.microsoft.com/office/drawing/2014/main" id="{E172A4E2-36A1-44A2-ACE3-E5C00262357E}"/>
              </a:ext>
            </a:extLst>
          </p:cNvPr>
          <p:cNvSpPr>
            <a:spLocks noGrp="1"/>
          </p:cNvSpPr>
          <p:nvPr>
            <p:ph idx="1"/>
          </p:nvPr>
        </p:nvSpPr>
        <p:spPr>
          <a:xfrm>
            <a:off x="457200" y="1417638"/>
            <a:ext cx="8229600" cy="4908517"/>
          </a:xfrm>
        </p:spPr>
        <p:txBody>
          <a:bodyPr>
            <a:normAutofit/>
          </a:bodyPr>
          <a:lstStyle/>
          <a:p>
            <a:pPr marL="0" indent="0">
              <a:spcBef>
                <a:spcPts val="1600"/>
              </a:spcBef>
              <a:buNone/>
            </a:pPr>
            <a:r>
              <a:rPr lang="en-US" sz="2400" dirty="0"/>
              <a:t>Next came a tool allowing us to do side-by-side comparison of results with current best parameters in a frame on the left and with a set you could tweak on the right.</a:t>
            </a:r>
          </a:p>
          <a:p>
            <a:pPr marL="0" indent="0">
              <a:spcBef>
                <a:spcPts val="1600"/>
              </a:spcBef>
              <a:buNone/>
            </a:pPr>
            <a:r>
              <a:rPr lang="en-US" sz="2400" dirty="0"/>
              <a:t>If the pages had been labeled, it reported the quality and attempted to score the resulting set.</a:t>
            </a:r>
          </a:p>
          <a:p>
            <a:pPr marL="0" indent="0">
              <a:spcBef>
                <a:spcPts val="1600"/>
              </a:spcBef>
              <a:buNone/>
            </a:pPr>
            <a:r>
              <a:rPr lang="en-US" sz="2400" dirty="0"/>
              <a:t>We ran a competition to see who could come up with the best settings.</a:t>
            </a:r>
          </a:p>
        </p:txBody>
      </p:sp>
    </p:spTree>
    <p:extLst>
      <p:ext uri="{BB962C8B-B14F-4D97-AF65-F5344CB8AC3E}">
        <p14:creationId xmlns:p14="http://schemas.microsoft.com/office/powerpoint/2010/main" val="210941846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3FBCA9-D0D9-0580-CBC2-26FB017CFD6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AC15C91-7B1F-F6FF-8CDA-246B4EDF339A}"/>
              </a:ext>
            </a:extLst>
          </p:cNvPr>
          <p:cNvSpPr>
            <a:spLocks noGrp="1"/>
          </p:cNvSpPr>
          <p:nvPr>
            <p:ph type="title"/>
          </p:nvPr>
        </p:nvSpPr>
        <p:spPr/>
        <p:txBody>
          <a:bodyPr>
            <a:normAutofit/>
          </a:bodyPr>
          <a:lstStyle/>
          <a:p>
            <a:r>
              <a:rPr lang="en-US" dirty="0"/>
              <a:t>measuring quality</a:t>
            </a:r>
          </a:p>
        </p:txBody>
      </p:sp>
      <p:sp>
        <p:nvSpPr>
          <p:cNvPr id="3" name="Content Placeholder 2">
            <a:extLst>
              <a:ext uri="{FF2B5EF4-FFF2-40B4-BE49-F238E27FC236}">
                <a16:creationId xmlns:a16="http://schemas.microsoft.com/office/drawing/2014/main" id="{F2B8E955-EE25-05E1-8B2F-1DAEEC05076B}"/>
              </a:ext>
            </a:extLst>
          </p:cNvPr>
          <p:cNvSpPr>
            <a:spLocks noGrp="1"/>
          </p:cNvSpPr>
          <p:nvPr>
            <p:ph idx="1"/>
          </p:nvPr>
        </p:nvSpPr>
        <p:spPr>
          <a:xfrm>
            <a:off x="457200" y="1417638"/>
            <a:ext cx="8229600" cy="4908517"/>
          </a:xfrm>
        </p:spPr>
        <p:txBody>
          <a:bodyPr>
            <a:normAutofit/>
          </a:bodyPr>
          <a:lstStyle/>
          <a:p>
            <a:pPr marL="0" indent="0">
              <a:spcBef>
                <a:spcPts val="1600"/>
              </a:spcBef>
              <a:buNone/>
            </a:pPr>
            <a:r>
              <a:rPr lang="en-US" sz="2400" dirty="0"/>
              <a:t>Finally, we added a tuner that could adjust the parameters mechanically by gradient descent:  Tweak an individual parameter rerun all the searches and measure whether the results got better (more highly ranked pages for each query.)</a:t>
            </a:r>
          </a:p>
          <a:p>
            <a:pPr marL="0" indent="0">
              <a:spcBef>
                <a:spcPts val="1600"/>
              </a:spcBef>
              <a:buNone/>
            </a:pPr>
            <a:r>
              <a:rPr lang="en-US" sz="2400" dirty="0"/>
              <a:t>But we had lots of problems in the methodology of what to do with unlabeled pages.</a:t>
            </a:r>
          </a:p>
          <a:p>
            <a:pPr marL="0" indent="0">
              <a:spcBef>
                <a:spcPts val="1600"/>
              </a:spcBef>
              <a:buNone/>
            </a:pPr>
            <a:endParaRPr lang="en-US" sz="2400" dirty="0"/>
          </a:p>
        </p:txBody>
      </p:sp>
    </p:spTree>
    <p:extLst>
      <p:ext uri="{BB962C8B-B14F-4D97-AF65-F5344CB8AC3E}">
        <p14:creationId xmlns:p14="http://schemas.microsoft.com/office/powerpoint/2010/main" val="32658899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F1C090-1E7A-4070-B2A6-6B753B0F7497}"/>
              </a:ext>
            </a:extLst>
          </p:cNvPr>
          <p:cNvSpPr>
            <a:spLocks noGrp="1"/>
          </p:cNvSpPr>
          <p:nvPr>
            <p:ph type="title"/>
          </p:nvPr>
        </p:nvSpPr>
        <p:spPr/>
        <p:txBody>
          <a:bodyPr>
            <a:normAutofit/>
          </a:bodyPr>
          <a:lstStyle/>
          <a:p>
            <a:r>
              <a:rPr lang="en-US" dirty="0"/>
              <a:t>measuring quality</a:t>
            </a:r>
          </a:p>
        </p:txBody>
      </p:sp>
      <p:sp>
        <p:nvSpPr>
          <p:cNvPr id="3" name="Content Placeholder 2">
            <a:extLst>
              <a:ext uri="{FF2B5EF4-FFF2-40B4-BE49-F238E27FC236}">
                <a16:creationId xmlns:a16="http://schemas.microsoft.com/office/drawing/2014/main" id="{E172A4E2-36A1-44A2-ACE3-E5C00262357E}"/>
              </a:ext>
            </a:extLst>
          </p:cNvPr>
          <p:cNvSpPr>
            <a:spLocks noGrp="1"/>
          </p:cNvSpPr>
          <p:nvPr>
            <p:ph idx="1"/>
          </p:nvPr>
        </p:nvSpPr>
        <p:spPr>
          <a:xfrm>
            <a:off x="457200" y="1417638"/>
            <a:ext cx="8229600" cy="4908517"/>
          </a:xfrm>
        </p:spPr>
        <p:txBody>
          <a:bodyPr>
            <a:normAutofit/>
          </a:bodyPr>
          <a:lstStyle/>
          <a:p>
            <a:pPr marL="0" indent="0">
              <a:spcBef>
                <a:spcPts val="1600"/>
              </a:spcBef>
              <a:buNone/>
            </a:pPr>
            <a:r>
              <a:rPr lang="en-US" sz="2400" dirty="0"/>
              <a:t>Initially unlabeled pages were assumed to be “average”.   Later, a “promising proximity” heuristic was added to the tuner bump the estimate for unlabeled pages if the search words were found close together.</a:t>
            </a:r>
          </a:p>
          <a:p>
            <a:pPr marL="0" indent="0">
              <a:spcBef>
                <a:spcPts val="1600"/>
              </a:spcBef>
              <a:buNone/>
            </a:pPr>
            <a:r>
              <a:rPr lang="en-US" sz="2400" dirty="0"/>
              <a:t>The effect was to tune my complex ranker to behave like the tuner’s naïve ranker.</a:t>
            </a:r>
          </a:p>
          <a:p>
            <a:pPr marL="0" indent="0">
              <a:spcBef>
                <a:spcPts val="1600"/>
              </a:spcBef>
              <a:buNone/>
            </a:pPr>
            <a:r>
              <a:rPr lang="en-US" sz="2400" dirty="0"/>
              <a:t>Better strategy would have been to only tune based on labeled results, discarding any unlabeled results or construct an index that onl</a:t>
            </a:r>
            <a:r>
              <a:rPr lang="en-US" dirty="0"/>
              <a:t>y contained labeled pages.</a:t>
            </a:r>
            <a:endParaRPr lang="en-US" sz="2400" dirty="0"/>
          </a:p>
          <a:p>
            <a:pPr marL="0" indent="0">
              <a:spcBef>
                <a:spcPts val="1600"/>
              </a:spcBef>
              <a:buNone/>
            </a:pPr>
            <a:endParaRPr lang="en-US" sz="2400" dirty="0"/>
          </a:p>
        </p:txBody>
      </p:sp>
    </p:spTree>
    <p:extLst>
      <p:ext uri="{BB962C8B-B14F-4D97-AF65-F5344CB8AC3E}">
        <p14:creationId xmlns:p14="http://schemas.microsoft.com/office/powerpoint/2010/main" val="37865941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F1C090-1E7A-4070-B2A6-6B753B0F7497}"/>
              </a:ext>
            </a:extLst>
          </p:cNvPr>
          <p:cNvSpPr>
            <a:spLocks noGrp="1"/>
          </p:cNvSpPr>
          <p:nvPr>
            <p:ph type="title"/>
          </p:nvPr>
        </p:nvSpPr>
        <p:spPr/>
        <p:txBody>
          <a:bodyPr>
            <a:normAutofit/>
          </a:bodyPr>
          <a:lstStyle/>
          <a:p>
            <a:r>
              <a:rPr lang="en-US" dirty="0"/>
              <a:t>generating labeled results</a:t>
            </a:r>
          </a:p>
        </p:txBody>
      </p:sp>
      <p:sp>
        <p:nvSpPr>
          <p:cNvPr id="3" name="Content Placeholder 2">
            <a:extLst>
              <a:ext uri="{FF2B5EF4-FFF2-40B4-BE49-F238E27FC236}">
                <a16:creationId xmlns:a16="http://schemas.microsoft.com/office/drawing/2014/main" id="{E172A4E2-36A1-44A2-ACE3-E5C00262357E}"/>
              </a:ext>
            </a:extLst>
          </p:cNvPr>
          <p:cNvSpPr>
            <a:spLocks noGrp="1"/>
          </p:cNvSpPr>
          <p:nvPr>
            <p:ph idx="1"/>
          </p:nvPr>
        </p:nvSpPr>
        <p:spPr>
          <a:xfrm>
            <a:off x="457200" y="1417638"/>
            <a:ext cx="8229600" cy="4908517"/>
          </a:xfrm>
        </p:spPr>
        <p:txBody>
          <a:bodyPr>
            <a:normAutofit/>
          </a:bodyPr>
          <a:lstStyle/>
          <a:p>
            <a:pPr marL="0" indent="0">
              <a:spcBef>
                <a:spcPts val="1600"/>
              </a:spcBef>
              <a:buNone/>
            </a:pPr>
            <a:r>
              <a:rPr lang="en-US" sz="2400" dirty="0"/>
              <a:t>You can’t afford to pay people to label results  but you might assume that Google is pretty good, so you might simply try to get pages in the same order as Google.</a:t>
            </a:r>
          </a:p>
          <a:p>
            <a:pPr marL="0" indent="0">
              <a:spcBef>
                <a:spcPts val="1600"/>
              </a:spcBef>
              <a:buNone/>
            </a:pPr>
            <a:r>
              <a:rPr lang="en-US" sz="2400" dirty="0"/>
              <a:t>Your ranker won’t be as good as Google’s, so it might not be able to discern the difference between the top results on the first page, but perhaps it could distinguish between results on the first page and results on the </a:t>
            </a:r>
            <a:r>
              <a:rPr lang="en-US" dirty="0"/>
              <a:t>tenth</a:t>
            </a:r>
            <a:r>
              <a:rPr lang="en-US" sz="2400" dirty="0"/>
              <a:t> page.</a:t>
            </a:r>
          </a:p>
        </p:txBody>
      </p:sp>
    </p:spTree>
    <p:extLst>
      <p:ext uri="{BB962C8B-B14F-4D97-AF65-F5344CB8AC3E}">
        <p14:creationId xmlns:p14="http://schemas.microsoft.com/office/powerpoint/2010/main" val="53907175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8FBA26-57D0-1785-A8FB-B6018AC18B40}"/>
              </a:ext>
            </a:extLst>
          </p:cNvPr>
          <p:cNvSpPr>
            <a:spLocks noGrp="1"/>
          </p:cNvSpPr>
          <p:nvPr>
            <p:ph type="title"/>
          </p:nvPr>
        </p:nvSpPr>
        <p:spPr/>
        <p:txBody>
          <a:bodyPr/>
          <a:lstStyle/>
          <a:p>
            <a:r>
              <a:rPr lang="en-US" dirty="0"/>
              <a:t>strategy</a:t>
            </a:r>
          </a:p>
        </p:txBody>
      </p:sp>
      <p:sp>
        <p:nvSpPr>
          <p:cNvPr id="3" name="Content Placeholder 2">
            <a:extLst>
              <a:ext uri="{FF2B5EF4-FFF2-40B4-BE49-F238E27FC236}">
                <a16:creationId xmlns:a16="http://schemas.microsoft.com/office/drawing/2014/main" id="{E295A080-7591-61F4-B2F2-606DD6ED95D3}"/>
              </a:ext>
            </a:extLst>
          </p:cNvPr>
          <p:cNvSpPr>
            <a:spLocks noGrp="1"/>
          </p:cNvSpPr>
          <p:nvPr>
            <p:ph idx="1"/>
          </p:nvPr>
        </p:nvSpPr>
        <p:spPr/>
        <p:txBody>
          <a:bodyPr>
            <a:normAutofit lnSpcReduction="10000"/>
          </a:bodyPr>
          <a:lstStyle/>
          <a:p>
            <a:pPr marL="457200" indent="-457200">
              <a:buAutoNum type="arabicPeriod"/>
            </a:pPr>
            <a:r>
              <a:rPr lang="en-US" dirty="0"/>
              <a:t>Create a list of popular short queries.</a:t>
            </a:r>
          </a:p>
          <a:p>
            <a:pPr marL="457200" indent="-457200">
              <a:buAutoNum type="arabicPeriod"/>
            </a:pPr>
            <a:r>
              <a:rPr lang="en-US" dirty="0"/>
              <a:t>Scrape Google for first 10 pages of results and label them.</a:t>
            </a:r>
          </a:p>
          <a:p>
            <a:pPr marL="457200" indent="-457200">
              <a:buAutoNum type="arabicPeriod"/>
            </a:pPr>
            <a:r>
              <a:rPr lang="en-US" dirty="0"/>
              <a:t>Create an index of only those pages.</a:t>
            </a:r>
          </a:p>
          <a:p>
            <a:pPr marL="457200" indent="-457200">
              <a:buAutoNum type="arabicPeriod"/>
            </a:pPr>
            <a:r>
              <a:rPr lang="en-US" dirty="0"/>
              <a:t>Make some initial estimates of the weights of your heuristics.</a:t>
            </a:r>
          </a:p>
          <a:p>
            <a:pPr marL="457200" indent="-457200">
              <a:buAutoNum type="arabicPeriod"/>
            </a:pPr>
            <a:r>
              <a:rPr lang="en-US" dirty="0"/>
              <a:t>While you’re still making progress:</a:t>
            </a:r>
          </a:p>
          <a:p>
            <a:pPr marL="919163" lvl="1" indent="-457200">
              <a:buFont typeface="+mj-lt"/>
              <a:buAutoNum type="alphaLcPeriod"/>
            </a:pPr>
            <a:r>
              <a:rPr lang="en-US" dirty="0"/>
              <a:t>Run each query and count how many you got right.</a:t>
            </a:r>
          </a:p>
          <a:p>
            <a:pPr marL="919163" lvl="1" indent="-457200">
              <a:buFont typeface="+mj-lt"/>
              <a:buAutoNum type="alphaLcPeriod"/>
            </a:pPr>
            <a:r>
              <a:rPr lang="en-US" dirty="0"/>
              <a:t>Iterate over each heuristic, adjusting it up or down a little to see if there’s any improvement.</a:t>
            </a:r>
          </a:p>
          <a:p>
            <a:pPr marL="919163" lvl="1" indent="-457200">
              <a:buFont typeface="+mj-lt"/>
              <a:buAutoNum type="alphaLcPeriod"/>
            </a:pPr>
            <a:r>
              <a:rPr lang="en-US" dirty="0"/>
              <a:t>Pick the best as a new starting point.</a:t>
            </a:r>
          </a:p>
        </p:txBody>
      </p:sp>
      <p:sp>
        <p:nvSpPr>
          <p:cNvPr id="4" name="Slide Number Placeholder 3">
            <a:extLst>
              <a:ext uri="{FF2B5EF4-FFF2-40B4-BE49-F238E27FC236}">
                <a16:creationId xmlns:a16="http://schemas.microsoft.com/office/drawing/2014/main" id="{92B8595F-180E-37B4-AA87-C2BA6B686560}"/>
              </a:ext>
            </a:extLst>
          </p:cNvPr>
          <p:cNvSpPr>
            <a:spLocks noGrp="1"/>
          </p:cNvSpPr>
          <p:nvPr>
            <p:ph type="sldNum" sz="quarter" idx="12"/>
          </p:nvPr>
        </p:nvSpPr>
        <p:spPr/>
        <p:txBody>
          <a:bodyPr/>
          <a:lstStyle/>
          <a:p>
            <a:fld id="{F8D59B09-23C8-46BA-B508-CE17BADF421E}" type="slidenum">
              <a:rPr lang="en-US" smtClean="0"/>
              <a:pPr/>
              <a:t>71</a:t>
            </a:fld>
            <a:endParaRPr lang="en-US"/>
          </a:p>
        </p:txBody>
      </p:sp>
    </p:spTree>
    <p:extLst>
      <p:ext uri="{BB962C8B-B14F-4D97-AF65-F5344CB8AC3E}">
        <p14:creationId xmlns:p14="http://schemas.microsoft.com/office/powerpoint/2010/main" val="292462392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8C1A7A-9D83-2943-4E73-B7BCC72C63A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2DE1B62-53A1-4C67-E213-25EF162FA6E4}"/>
              </a:ext>
            </a:extLst>
          </p:cNvPr>
          <p:cNvSpPr>
            <a:spLocks noGrp="1"/>
          </p:cNvSpPr>
          <p:nvPr>
            <p:ph type="title"/>
          </p:nvPr>
        </p:nvSpPr>
        <p:spPr/>
        <p:txBody>
          <a:bodyPr/>
          <a:lstStyle/>
          <a:p>
            <a:r>
              <a:rPr lang="en-US" dirty="0"/>
              <a:t>remarks</a:t>
            </a:r>
          </a:p>
        </p:txBody>
      </p:sp>
      <p:sp>
        <p:nvSpPr>
          <p:cNvPr id="3" name="Content Placeholder 2">
            <a:extLst>
              <a:ext uri="{FF2B5EF4-FFF2-40B4-BE49-F238E27FC236}">
                <a16:creationId xmlns:a16="http://schemas.microsoft.com/office/drawing/2014/main" id="{C754031C-53CE-2FB1-6718-6BE2F505C313}"/>
              </a:ext>
            </a:extLst>
          </p:cNvPr>
          <p:cNvSpPr>
            <a:spLocks noGrp="1"/>
          </p:cNvSpPr>
          <p:nvPr>
            <p:ph idx="1"/>
          </p:nvPr>
        </p:nvSpPr>
        <p:spPr/>
        <p:txBody>
          <a:bodyPr/>
          <a:lstStyle/>
          <a:p>
            <a:r>
              <a:rPr lang="en-US" dirty="0"/>
              <a:t>It is much easier to tune weights for binary features than for those encoding a range of “goodness”.</a:t>
            </a:r>
          </a:p>
          <a:p>
            <a:r>
              <a:rPr lang="en-US" dirty="0"/>
              <a:t>It is difficult to estimate the improvement you’ll get from a new feature without actually building it.   A lot of it is intuition.</a:t>
            </a:r>
          </a:p>
        </p:txBody>
      </p:sp>
      <p:sp>
        <p:nvSpPr>
          <p:cNvPr id="4" name="Slide Number Placeholder 3">
            <a:extLst>
              <a:ext uri="{FF2B5EF4-FFF2-40B4-BE49-F238E27FC236}">
                <a16:creationId xmlns:a16="http://schemas.microsoft.com/office/drawing/2014/main" id="{1307B70A-AC0F-2A3D-D7C4-6824699F602F}"/>
              </a:ext>
            </a:extLst>
          </p:cNvPr>
          <p:cNvSpPr>
            <a:spLocks noGrp="1"/>
          </p:cNvSpPr>
          <p:nvPr>
            <p:ph type="sldNum" sz="quarter" idx="12"/>
          </p:nvPr>
        </p:nvSpPr>
        <p:spPr/>
        <p:txBody>
          <a:bodyPr/>
          <a:lstStyle/>
          <a:p>
            <a:fld id="{F8D59B09-23C8-46BA-B508-CE17BADF421E}" type="slidenum">
              <a:rPr lang="en-US" smtClean="0"/>
              <a:pPr/>
              <a:t>72</a:t>
            </a:fld>
            <a:endParaRPr lang="en-US"/>
          </a:p>
        </p:txBody>
      </p:sp>
    </p:spTree>
    <p:extLst>
      <p:ext uri="{BB962C8B-B14F-4D97-AF65-F5344CB8AC3E}">
        <p14:creationId xmlns:p14="http://schemas.microsoft.com/office/powerpoint/2010/main" val="336358100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6BA72F-2FD9-0E0C-6782-D1B8D9DF0C6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8F2AA80-46DB-29FB-1AC5-F88EA1FA1CB6}"/>
              </a:ext>
            </a:extLst>
          </p:cNvPr>
          <p:cNvSpPr>
            <a:spLocks noGrp="1"/>
          </p:cNvSpPr>
          <p:nvPr>
            <p:ph type="title"/>
          </p:nvPr>
        </p:nvSpPr>
        <p:spPr/>
        <p:txBody>
          <a:bodyPr/>
          <a:lstStyle/>
          <a:p>
            <a:r>
              <a:rPr lang="en-US" dirty="0"/>
              <a:t>remarks</a:t>
            </a:r>
          </a:p>
        </p:txBody>
      </p:sp>
      <p:sp>
        <p:nvSpPr>
          <p:cNvPr id="3" name="Content Placeholder 2">
            <a:extLst>
              <a:ext uri="{FF2B5EF4-FFF2-40B4-BE49-F238E27FC236}">
                <a16:creationId xmlns:a16="http://schemas.microsoft.com/office/drawing/2014/main" id="{DABDB486-0968-189F-3BC8-B4DF7BC1045D}"/>
              </a:ext>
            </a:extLst>
          </p:cNvPr>
          <p:cNvSpPr>
            <a:spLocks noGrp="1"/>
          </p:cNvSpPr>
          <p:nvPr>
            <p:ph idx="1"/>
          </p:nvPr>
        </p:nvSpPr>
        <p:spPr/>
        <p:txBody>
          <a:bodyPr>
            <a:normAutofit lnSpcReduction="10000"/>
          </a:bodyPr>
          <a:lstStyle/>
          <a:p>
            <a:r>
              <a:rPr lang="en-US" dirty="0"/>
              <a:t>Think about what “</a:t>
            </a:r>
            <a:r>
              <a:rPr lang="en-US" dirty="0" err="1"/>
              <a:t>blindspot</a:t>
            </a:r>
            <a:r>
              <a:rPr lang="en-US" dirty="0"/>
              <a:t>” is created by not having the new proposed features.</a:t>
            </a:r>
          </a:p>
          <a:p>
            <a:pPr marL="457200" indent="-457200">
              <a:buFont typeface="+mj-lt"/>
              <a:buAutoNum type="arabicPeriod"/>
            </a:pPr>
            <a:r>
              <a:rPr lang="en-US" dirty="0"/>
              <a:t>When would the ranker not be able to tell the difference between two pages it should be able to distinguish?</a:t>
            </a:r>
          </a:p>
          <a:p>
            <a:pPr marL="457200" indent="-457200">
              <a:buFont typeface="+mj-lt"/>
              <a:buAutoNum type="arabicPeriod"/>
            </a:pPr>
            <a:r>
              <a:rPr lang="en-US" dirty="0"/>
              <a:t>How egregious would that be and how often would it occur?</a:t>
            </a:r>
          </a:p>
          <a:p>
            <a:endParaRPr lang="en-US" dirty="0"/>
          </a:p>
          <a:p>
            <a:r>
              <a:rPr lang="en-US" dirty="0"/>
              <a:t>What is your ranker getting wrong right now and would a simple heuristic fix it?</a:t>
            </a:r>
          </a:p>
          <a:p>
            <a:r>
              <a:rPr lang="en-US" dirty="0"/>
              <a:t>This kind of thinking led us to add features like “exact match” for the title.</a:t>
            </a:r>
          </a:p>
        </p:txBody>
      </p:sp>
      <p:sp>
        <p:nvSpPr>
          <p:cNvPr id="4" name="Slide Number Placeholder 3">
            <a:extLst>
              <a:ext uri="{FF2B5EF4-FFF2-40B4-BE49-F238E27FC236}">
                <a16:creationId xmlns:a16="http://schemas.microsoft.com/office/drawing/2014/main" id="{19FD5760-DB97-F598-767F-5C1485BFCF43}"/>
              </a:ext>
            </a:extLst>
          </p:cNvPr>
          <p:cNvSpPr>
            <a:spLocks noGrp="1"/>
          </p:cNvSpPr>
          <p:nvPr>
            <p:ph type="sldNum" sz="quarter" idx="12"/>
          </p:nvPr>
        </p:nvSpPr>
        <p:spPr/>
        <p:txBody>
          <a:bodyPr/>
          <a:lstStyle/>
          <a:p>
            <a:fld id="{F8D59B09-23C8-46BA-B508-CE17BADF421E}" type="slidenum">
              <a:rPr lang="en-US" smtClean="0"/>
              <a:pPr/>
              <a:t>73</a:t>
            </a:fld>
            <a:endParaRPr lang="en-US"/>
          </a:p>
        </p:txBody>
      </p:sp>
    </p:spTree>
    <p:extLst>
      <p:ext uri="{BB962C8B-B14F-4D97-AF65-F5344CB8AC3E}">
        <p14:creationId xmlns:p14="http://schemas.microsoft.com/office/powerpoint/2010/main" val="119995254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6B2A3C-420D-BFF5-D2F1-D00ABA2F77D9}"/>
              </a:ext>
            </a:extLst>
          </p:cNvPr>
          <p:cNvSpPr>
            <a:spLocks noGrp="1"/>
          </p:cNvSpPr>
          <p:nvPr>
            <p:ph type="title"/>
          </p:nvPr>
        </p:nvSpPr>
        <p:spPr/>
        <p:txBody>
          <a:bodyPr/>
          <a:lstStyle/>
          <a:p>
            <a:r>
              <a:rPr lang="en-US" dirty="0"/>
              <a:t>remarks</a:t>
            </a:r>
          </a:p>
        </p:txBody>
      </p:sp>
      <p:sp>
        <p:nvSpPr>
          <p:cNvPr id="3" name="Content Placeholder 2">
            <a:extLst>
              <a:ext uri="{FF2B5EF4-FFF2-40B4-BE49-F238E27FC236}">
                <a16:creationId xmlns:a16="http://schemas.microsoft.com/office/drawing/2014/main" id="{BA003CDD-9D78-F80E-FCC0-E2416AF9BB45}"/>
              </a:ext>
            </a:extLst>
          </p:cNvPr>
          <p:cNvSpPr>
            <a:spLocks noGrp="1"/>
          </p:cNvSpPr>
          <p:nvPr>
            <p:ph idx="1"/>
          </p:nvPr>
        </p:nvSpPr>
        <p:spPr/>
        <p:txBody>
          <a:bodyPr/>
          <a:lstStyle/>
          <a:p>
            <a:r>
              <a:rPr lang="en-US" dirty="0"/>
              <a:t>Mechanically tuned parameter weights can be counter-intuitive if some of your heuristics overlap.</a:t>
            </a:r>
          </a:p>
          <a:p>
            <a:r>
              <a:rPr lang="en-US" dirty="0"/>
              <a:t>You can get a negative weight for something that should be good because it overlaps with something better.</a:t>
            </a:r>
          </a:p>
        </p:txBody>
      </p:sp>
      <p:sp>
        <p:nvSpPr>
          <p:cNvPr id="4" name="Slide Number Placeholder 3">
            <a:extLst>
              <a:ext uri="{FF2B5EF4-FFF2-40B4-BE49-F238E27FC236}">
                <a16:creationId xmlns:a16="http://schemas.microsoft.com/office/drawing/2014/main" id="{AC5CF255-BCBF-4B14-DDF6-E85731BB18E5}"/>
              </a:ext>
            </a:extLst>
          </p:cNvPr>
          <p:cNvSpPr>
            <a:spLocks noGrp="1"/>
          </p:cNvSpPr>
          <p:nvPr>
            <p:ph type="sldNum" sz="quarter" idx="12"/>
          </p:nvPr>
        </p:nvSpPr>
        <p:spPr/>
        <p:txBody>
          <a:bodyPr/>
          <a:lstStyle/>
          <a:p>
            <a:fld id="{F8D59B09-23C8-46BA-B508-CE17BADF421E}" type="slidenum">
              <a:rPr lang="en-US" smtClean="0"/>
              <a:pPr/>
              <a:t>74</a:t>
            </a:fld>
            <a:endParaRPr lang="en-US"/>
          </a:p>
        </p:txBody>
      </p:sp>
    </p:spTree>
    <p:extLst>
      <p:ext uri="{BB962C8B-B14F-4D97-AF65-F5344CB8AC3E}">
        <p14:creationId xmlns:p14="http://schemas.microsoft.com/office/powerpoint/2010/main" val="372892373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5C087-A85E-4731-A2B3-8C5062E64EF7}"/>
              </a:ext>
            </a:extLst>
          </p:cNvPr>
          <p:cNvSpPr>
            <a:spLocks noGrp="1"/>
          </p:cNvSpPr>
          <p:nvPr>
            <p:ph type="title"/>
          </p:nvPr>
        </p:nvSpPr>
        <p:spPr/>
        <p:txBody>
          <a:bodyPr/>
          <a:lstStyle/>
          <a:p>
            <a:r>
              <a:rPr lang="en-US" dirty="0"/>
              <a:t>how to do better</a:t>
            </a:r>
          </a:p>
        </p:txBody>
      </p:sp>
      <p:sp>
        <p:nvSpPr>
          <p:cNvPr id="3" name="Content Placeholder 2">
            <a:extLst>
              <a:ext uri="{FF2B5EF4-FFF2-40B4-BE49-F238E27FC236}">
                <a16:creationId xmlns:a16="http://schemas.microsoft.com/office/drawing/2014/main" id="{D29DEA1C-A0F3-49EA-A67E-ED64819B32D3}"/>
              </a:ext>
            </a:extLst>
          </p:cNvPr>
          <p:cNvSpPr>
            <a:spLocks noGrp="1"/>
          </p:cNvSpPr>
          <p:nvPr>
            <p:ph idx="1"/>
          </p:nvPr>
        </p:nvSpPr>
        <p:spPr/>
        <p:txBody>
          <a:bodyPr/>
          <a:lstStyle/>
          <a:p>
            <a:pPr marL="0" indent="0">
              <a:buNone/>
            </a:pPr>
            <a:r>
              <a:rPr lang="en-US" dirty="0"/>
              <a:t>To do better than heuristics, you will probably need a neural network.</a:t>
            </a:r>
          </a:p>
        </p:txBody>
      </p:sp>
      <p:sp>
        <p:nvSpPr>
          <p:cNvPr id="4" name="Slide Number Placeholder 3">
            <a:extLst>
              <a:ext uri="{FF2B5EF4-FFF2-40B4-BE49-F238E27FC236}">
                <a16:creationId xmlns:a16="http://schemas.microsoft.com/office/drawing/2014/main" id="{558B2BAF-99CB-4F3D-8184-4C5C4B3CD28B}"/>
              </a:ext>
            </a:extLst>
          </p:cNvPr>
          <p:cNvSpPr>
            <a:spLocks noGrp="1"/>
          </p:cNvSpPr>
          <p:nvPr>
            <p:ph type="sldNum" sz="quarter" idx="12"/>
          </p:nvPr>
        </p:nvSpPr>
        <p:spPr/>
        <p:txBody>
          <a:bodyPr/>
          <a:lstStyle/>
          <a:p>
            <a:fld id="{F8D59B09-23C8-46BA-B508-CE17BADF421E}" type="slidenum">
              <a:rPr lang="en-US" smtClean="0"/>
              <a:pPr/>
              <a:t>75</a:t>
            </a:fld>
            <a:endParaRPr lang="en-US"/>
          </a:p>
        </p:txBody>
      </p:sp>
    </p:spTree>
    <p:extLst>
      <p:ext uri="{BB962C8B-B14F-4D97-AF65-F5344CB8AC3E}">
        <p14:creationId xmlns:p14="http://schemas.microsoft.com/office/powerpoint/2010/main" val="327286286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80CE794-3879-4798-8A38-66EC4257935D}"/>
              </a:ext>
            </a:extLst>
          </p:cNvPr>
          <p:cNvSpPr txBox="1"/>
          <p:nvPr/>
        </p:nvSpPr>
        <p:spPr>
          <a:xfrm>
            <a:off x="494522" y="200355"/>
            <a:ext cx="7408506" cy="646331"/>
          </a:xfrm>
          <a:prstGeom prst="rect">
            <a:avLst/>
          </a:prstGeom>
          <a:noFill/>
        </p:spPr>
        <p:txBody>
          <a:bodyPr wrap="square" rtlCol="0">
            <a:spAutoFit/>
          </a:bodyPr>
          <a:lstStyle/>
          <a:p>
            <a:r>
              <a:rPr lang="en-US" dirty="0"/>
              <a:t>Example phrase query "quick brown fox".</a:t>
            </a:r>
          </a:p>
          <a:p>
            <a:endParaRPr lang="en-US" dirty="0"/>
          </a:p>
        </p:txBody>
      </p:sp>
      <p:grpSp>
        <p:nvGrpSpPr>
          <p:cNvPr id="16" name="Group 15">
            <a:extLst>
              <a:ext uri="{FF2B5EF4-FFF2-40B4-BE49-F238E27FC236}">
                <a16:creationId xmlns:a16="http://schemas.microsoft.com/office/drawing/2014/main" id="{1C325F86-E7C0-4AEF-9CCF-CEFDB6917D60}"/>
              </a:ext>
            </a:extLst>
          </p:cNvPr>
          <p:cNvGrpSpPr/>
          <p:nvPr/>
        </p:nvGrpSpPr>
        <p:grpSpPr>
          <a:xfrm>
            <a:off x="5332502" y="1750956"/>
            <a:ext cx="2338552" cy="4606389"/>
            <a:chOff x="5332502" y="1750956"/>
            <a:chExt cx="2338552" cy="4606389"/>
          </a:xfrm>
        </p:grpSpPr>
        <p:sp>
          <p:nvSpPr>
            <p:cNvPr id="7" name="TextBox 6">
              <a:extLst>
                <a:ext uri="{FF2B5EF4-FFF2-40B4-BE49-F238E27FC236}">
                  <a16:creationId xmlns:a16="http://schemas.microsoft.com/office/drawing/2014/main" id="{C8741B8A-D0D5-47C1-BDBC-B3882C4A8253}"/>
                </a:ext>
              </a:extLst>
            </p:cNvPr>
            <p:cNvSpPr txBox="1"/>
            <p:nvPr/>
          </p:nvSpPr>
          <p:spPr>
            <a:xfrm>
              <a:off x="5332502" y="1750956"/>
              <a:ext cx="709448" cy="3395801"/>
            </a:xfrm>
            <a:prstGeom prst="rect">
              <a:avLst/>
            </a:prstGeom>
            <a:noFill/>
          </p:spPr>
          <p:txBody>
            <a:bodyPr wrap="square" rtlCol="0">
              <a:spAutoFit/>
            </a:bodyPr>
            <a:lstStyle/>
            <a:p>
              <a:pPr algn="r">
                <a:spcBef>
                  <a:spcPts val="200"/>
                </a:spcBef>
              </a:pPr>
              <a:r>
                <a:rPr lang="en-US" dirty="0">
                  <a:solidFill>
                    <a:srgbClr val="0070C0"/>
                  </a:solidFill>
                </a:rPr>
                <a:t>quick</a:t>
              </a:r>
            </a:p>
            <a:p>
              <a:pPr algn="r">
                <a:spcBef>
                  <a:spcPts val="200"/>
                </a:spcBef>
              </a:pPr>
              <a:r>
                <a:rPr lang="en-US" dirty="0"/>
                <a:t>62</a:t>
              </a:r>
            </a:p>
            <a:p>
              <a:pPr algn="r">
                <a:spcBef>
                  <a:spcPts val="200"/>
                </a:spcBef>
              </a:pPr>
              <a:r>
                <a:rPr lang="en-US" dirty="0"/>
                <a:t>69</a:t>
              </a:r>
            </a:p>
            <a:p>
              <a:pPr algn="r">
                <a:spcBef>
                  <a:spcPts val="200"/>
                </a:spcBef>
              </a:pPr>
              <a:r>
                <a:rPr lang="en-US" dirty="0"/>
                <a:t>84</a:t>
              </a:r>
            </a:p>
            <a:p>
              <a:pPr algn="r">
                <a:spcBef>
                  <a:spcPts val="200"/>
                </a:spcBef>
              </a:pPr>
              <a:r>
                <a:rPr lang="en-US" dirty="0"/>
                <a:t>311</a:t>
              </a:r>
            </a:p>
            <a:p>
              <a:pPr algn="r">
                <a:spcBef>
                  <a:spcPts val="200"/>
                </a:spcBef>
              </a:pPr>
              <a:r>
                <a:rPr lang="en-US" dirty="0"/>
                <a:t>421</a:t>
              </a:r>
            </a:p>
            <a:p>
              <a:pPr algn="r">
                <a:spcBef>
                  <a:spcPts val="200"/>
                </a:spcBef>
              </a:pPr>
              <a:r>
                <a:rPr lang="en-US" dirty="0"/>
                <a:t>430</a:t>
              </a:r>
            </a:p>
            <a:p>
              <a:pPr algn="r">
                <a:spcBef>
                  <a:spcPts val="200"/>
                </a:spcBef>
              </a:pPr>
              <a:r>
                <a:rPr lang="en-US" dirty="0"/>
                <a:t>559</a:t>
              </a:r>
            </a:p>
            <a:p>
              <a:pPr algn="r">
                <a:spcBef>
                  <a:spcPts val="200"/>
                </a:spcBef>
              </a:pPr>
              <a:r>
                <a:rPr lang="en-US" dirty="0"/>
                <a:t>619</a:t>
              </a:r>
            </a:p>
            <a:p>
              <a:pPr algn="r">
                <a:spcBef>
                  <a:spcPts val="200"/>
                </a:spcBef>
              </a:pPr>
              <a:r>
                <a:rPr lang="en-US" dirty="0"/>
                <a:t>794</a:t>
              </a:r>
            </a:p>
            <a:p>
              <a:pPr algn="r">
                <a:spcBef>
                  <a:spcPts val="200"/>
                </a:spcBef>
              </a:pPr>
              <a:r>
                <a:rPr lang="en-US" dirty="0"/>
                <a:t>952</a:t>
              </a:r>
            </a:p>
          </p:txBody>
        </p:sp>
        <p:sp>
          <p:nvSpPr>
            <p:cNvPr id="8" name="TextBox 7">
              <a:extLst>
                <a:ext uri="{FF2B5EF4-FFF2-40B4-BE49-F238E27FC236}">
                  <a16:creationId xmlns:a16="http://schemas.microsoft.com/office/drawing/2014/main" id="{75718E03-2FD3-4313-BDAA-292731AB5538}"/>
                </a:ext>
              </a:extLst>
            </p:cNvPr>
            <p:cNvSpPr txBox="1"/>
            <p:nvPr/>
          </p:nvSpPr>
          <p:spPr>
            <a:xfrm>
              <a:off x="6041950" y="1750956"/>
              <a:ext cx="814552" cy="4606389"/>
            </a:xfrm>
            <a:prstGeom prst="rect">
              <a:avLst/>
            </a:prstGeom>
            <a:noFill/>
          </p:spPr>
          <p:txBody>
            <a:bodyPr wrap="square" rtlCol="0">
              <a:spAutoFit/>
            </a:bodyPr>
            <a:lstStyle/>
            <a:p>
              <a:pPr algn="r">
                <a:spcBef>
                  <a:spcPts val="200"/>
                </a:spcBef>
              </a:pPr>
              <a:r>
                <a:rPr lang="en-US" dirty="0">
                  <a:solidFill>
                    <a:srgbClr val="0070C0"/>
                  </a:solidFill>
                </a:rPr>
                <a:t>brown</a:t>
              </a:r>
            </a:p>
            <a:p>
              <a:pPr algn="r">
                <a:spcBef>
                  <a:spcPts val="200"/>
                </a:spcBef>
              </a:pPr>
              <a:r>
                <a:rPr lang="en-US" dirty="0"/>
                <a:t>83</a:t>
              </a:r>
            </a:p>
            <a:p>
              <a:pPr algn="r">
                <a:spcBef>
                  <a:spcPts val="200"/>
                </a:spcBef>
              </a:pPr>
              <a:r>
                <a:rPr lang="en-US" dirty="0"/>
                <a:t>94</a:t>
              </a:r>
            </a:p>
            <a:p>
              <a:pPr algn="r">
                <a:spcBef>
                  <a:spcPts val="200"/>
                </a:spcBef>
              </a:pPr>
              <a:r>
                <a:rPr lang="en-US" dirty="0"/>
                <a:t>170</a:t>
              </a:r>
            </a:p>
            <a:p>
              <a:pPr algn="r">
                <a:spcBef>
                  <a:spcPts val="200"/>
                </a:spcBef>
              </a:pPr>
              <a:r>
                <a:rPr lang="en-US" dirty="0"/>
                <a:t>179</a:t>
              </a:r>
            </a:p>
            <a:p>
              <a:pPr algn="r">
                <a:spcBef>
                  <a:spcPts val="200"/>
                </a:spcBef>
              </a:pPr>
              <a:r>
                <a:rPr lang="en-US" dirty="0"/>
                <a:t>216</a:t>
              </a:r>
            </a:p>
            <a:p>
              <a:pPr algn="r">
                <a:spcBef>
                  <a:spcPts val="200"/>
                </a:spcBef>
              </a:pPr>
              <a:r>
                <a:rPr lang="en-US" dirty="0"/>
                <a:t>227</a:t>
              </a:r>
            </a:p>
            <a:p>
              <a:pPr algn="r">
                <a:spcBef>
                  <a:spcPts val="200"/>
                </a:spcBef>
              </a:pPr>
              <a:r>
                <a:rPr lang="en-US" dirty="0"/>
                <a:t>400</a:t>
              </a:r>
            </a:p>
            <a:p>
              <a:pPr algn="r">
                <a:spcBef>
                  <a:spcPts val="200"/>
                </a:spcBef>
              </a:pPr>
              <a:r>
                <a:rPr lang="en-US" dirty="0"/>
                <a:t>417</a:t>
              </a:r>
            </a:p>
            <a:p>
              <a:pPr algn="r">
                <a:spcBef>
                  <a:spcPts val="200"/>
                </a:spcBef>
              </a:pPr>
              <a:r>
                <a:rPr lang="en-US" dirty="0"/>
                <a:t>422</a:t>
              </a:r>
            </a:p>
            <a:p>
              <a:pPr algn="r">
                <a:spcBef>
                  <a:spcPts val="200"/>
                </a:spcBef>
              </a:pPr>
              <a:r>
                <a:rPr lang="en-US" dirty="0"/>
                <a:t>516</a:t>
              </a:r>
            </a:p>
            <a:p>
              <a:pPr algn="r">
                <a:spcBef>
                  <a:spcPts val="200"/>
                </a:spcBef>
              </a:pPr>
              <a:r>
                <a:rPr lang="en-US" dirty="0"/>
                <a:t>795</a:t>
              </a:r>
            </a:p>
            <a:p>
              <a:pPr algn="r">
                <a:spcBef>
                  <a:spcPts val="200"/>
                </a:spcBef>
              </a:pPr>
              <a:r>
                <a:rPr lang="en-US" dirty="0"/>
                <a:t>826</a:t>
              </a:r>
            </a:p>
            <a:p>
              <a:pPr algn="r">
                <a:spcBef>
                  <a:spcPts val="200"/>
                </a:spcBef>
              </a:pPr>
              <a:r>
                <a:rPr lang="en-US" dirty="0"/>
                <a:t>828</a:t>
              </a:r>
            </a:p>
            <a:p>
              <a:pPr algn="r">
                <a:spcBef>
                  <a:spcPts val="200"/>
                </a:spcBef>
              </a:pPr>
              <a:r>
                <a:rPr lang="en-US" dirty="0"/>
                <a:t>957</a:t>
              </a:r>
            </a:p>
          </p:txBody>
        </p:sp>
        <p:sp>
          <p:nvSpPr>
            <p:cNvPr id="9" name="TextBox 8">
              <a:extLst>
                <a:ext uri="{FF2B5EF4-FFF2-40B4-BE49-F238E27FC236}">
                  <a16:creationId xmlns:a16="http://schemas.microsoft.com/office/drawing/2014/main" id="{EFAACD35-3FA8-4FC1-9A46-9B04EF536F4D}"/>
                </a:ext>
              </a:extLst>
            </p:cNvPr>
            <p:cNvSpPr txBox="1"/>
            <p:nvPr/>
          </p:nvSpPr>
          <p:spPr>
            <a:xfrm>
              <a:off x="6856502" y="1750956"/>
              <a:ext cx="814552" cy="2333972"/>
            </a:xfrm>
            <a:prstGeom prst="rect">
              <a:avLst/>
            </a:prstGeom>
            <a:noFill/>
          </p:spPr>
          <p:txBody>
            <a:bodyPr wrap="square" rtlCol="0">
              <a:spAutoFit/>
            </a:bodyPr>
            <a:lstStyle/>
            <a:p>
              <a:pPr algn="r"/>
              <a:r>
                <a:rPr lang="en-US" dirty="0">
                  <a:solidFill>
                    <a:srgbClr val="0070C0"/>
                  </a:solidFill>
                </a:rPr>
                <a:t>fox</a:t>
              </a:r>
            </a:p>
            <a:p>
              <a:pPr algn="r"/>
              <a:r>
                <a:rPr lang="en-US" dirty="0"/>
                <a:t>284</a:t>
              </a:r>
            </a:p>
            <a:p>
              <a:pPr algn="r"/>
              <a:r>
                <a:rPr lang="en-US" dirty="0"/>
                <a:t>423</a:t>
              </a:r>
            </a:p>
            <a:p>
              <a:pPr algn="r">
                <a:spcBef>
                  <a:spcPts val="200"/>
                </a:spcBef>
              </a:pPr>
              <a:r>
                <a:rPr lang="en-US" dirty="0"/>
                <a:t>580</a:t>
              </a:r>
            </a:p>
            <a:p>
              <a:pPr algn="r"/>
              <a:r>
                <a:rPr lang="en-US" dirty="0"/>
                <a:t>612</a:t>
              </a:r>
            </a:p>
            <a:p>
              <a:pPr algn="r"/>
              <a:r>
                <a:rPr lang="en-US" dirty="0"/>
                <a:t>796</a:t>
              </a:r>
            </a:p>
            <a:p>
              <a:pPr algn="r"/>
              <a:r>
                <a:rPr lang="en-US" dirty="0"/>
                <a:t>912</a:t>
              </a:r>
            </a:p>
            <a:p>
              <a:pPr algn="r"/>
              <a:r>
                <a:rPr lang="en-US" dirty="0"/>
                <a:t>958</a:t>
              </a:r>
            </a:p>
          </p:txBody>
        </p:sp>
        <p:grpSp>
          <p:nvGrpSpPr>
            <p:cNvPr id="13" name="Group 12">
              <a:extLst>
                <a:ext uri="{FF2B5EF4-FFF2-40B4-BE49-F238E27FC236}">
                  <a16:creationId xmlns:a16="http://schemas.microsoft.com/office/drawing/2014/main" id="{B6FAFD50-0F34-4385-B059-ABDCC11B92B7}"/>
                </a:ext>
              </a:extLst>
            </p:cNvPr>
            <p:cNvGrpSpPr/>
            <p:nvPr/>
          </p:nvGrpSpPr>
          <p:grpSpPr>
            <a:xfrm>
              <a:off x="5511602" y="2073951"/>
              <a:ext cx="2155487" cy="328984"/>
              <a:chOff x="5511602" y="2073951"/>
              <a:chExt cx="2155487" cy="328984"/>
            </a:xfrm>
          </p:grpSpPr>
          <p:sp>
            <p:nvSpPr>
              <p:cNvPr id="10" name="Rectangle: Rounded Corners 9">
                <a:extLst>
                  <a:ext uri="{FF2B5EF4-FFF2-40B4-BE49-F238E27FC236}">
                    <a16:creationId xmlns:a16="http://schemas.microsoft.com/office/drawing/2014/main" id="{D77460E3-0F60-49A5-AC20-F63F9E51CA35}"/>
                  </a:ext>
                </a:extLst>
              </p:cNvPr>
              <p:cNvSpPr/>
              <p:nvPr/>
            </p:nvSpPr>
            <p:spPr>
              <a:xfrm>
                <a:off x="6322189" y="2073951"/>
                <a:ext cx="530348" cy="32898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Rounded Corners 10">
                <a:extLst>
                  <a:ext uri="{FF2B5EF4-FFF2-40B4-BE49-F238E27FC236}">
                    <a16:creationId xmlns:a16="http://schemas.microsoft.com/office/drawing/2014/main" id="{C6B991F2-9913-43BA-BECA-6A7C1445E44D}"/>
                  </a:ext>
                </a:extLst>
              </p:cNvPr>
              <p:cNvSpPr/>
              <p:nvPr/>
            </p:nvSpPr>
            <p:spPr>
              <a:xfrm>
                <a:off x="5511602" y="2073951"/>
                <a:ext cx="530348" cy="32898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Rounded Corners 11">
                <a:extLst>
                  <a:ext uri="{FF2B5EF4-FFF2-40B4-BE49-F238E27FC236}">
                    <a16:creationId xmlns:a16="http://schemas.microsoft.com/office/drawing/2014/main" id="{3987E374-1BAF-4CED-997B-2FC187D544A1}"/>
                  </a:ext>
                </a:extLst>
              </p:cNvPr>
              <p:cNvSpPr/>
              <p:nvPr/>
            </p:nvSpPr>
            <p:spPr>
              <a:xfrm>
                <a:off x="7136741" y="2073951"/>
                <a:ext cx="530348" cy="32898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7" name="TextBox 16">
            <a:extLst>
              <a:ext uri="{FF2B5EF4-FFF2-40B4-BE49-F238E27FC236}">
                <a16:creationId xmlns:a16="http://schemas.microsoft.com/office/drawing/2014/main" id="{6D23C66C-F2A7-40CF-87B0-6841AAED0F92}"/>
              </a:ext>
            </a:extLst>
          </p:cNvPr>
          <p:cNvSpPr txBox="1"/>
          <p:nvPr/>
        </p:nvSpPr>
        <p:spPr>
          <a:xfrm>
            <a:off x="494521" y="846686"/>
            <a:ext cx="7623111" cy="646331"/>
          </a:xfrm>
          <a:prstGeom prst="rect">
            <a:avLst/>
          </a:prstGeom>
          <a:noFill/>
        </p:spPr>
        <p:txBody>
          <a:bodyPr wrap="square" rtlCol="0">
            <a:spAutoFit/>
          </a:bodyPr>
          <a:lstStyle/>
          <a:p>
            <a:r>
              <a:rPr lang="en-US" dirty="0"/>
              <a:t>A machine learning strategy would be to simply collect all the lists and pass everything to a neural network, which must be trained.  Beyond the scope here.</a:t>
            </a:r>
          </a:p>
        </p:txBody>
      </p:sp>
      <p:pic>
        <p:nvPicPr>
          <p:cNvPr id="1026" name="Picture 2" descr="https://upload.wikimedia.org/wikipedia/commons/thumb/4/46/Colored_neural_network.svg/851px-Colored_neural_network.svg.png">
            <a:extLst>
              <a:ext uri="{FF2B5EF4-FFF2-40B4-BE49-F238E27FC236}">
                <a16:creationId xmlns:a16="http://schemas.microsoft.com/office/drawing/2014/main" id="{B0871994-E886-414D-BC4C-6B97DF9EA4F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4521" y="2066175"/>
            <a:ext cx="3355243" cy="403750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E8CEBE6E-1362-4F44-9C61-E0B88F24BE65}"/>
              </a:ext>
            </a:extLst>
          </p:cNvPr>
          <p:cNvSpPr txBox="1"/>
          <p:nvPr/>
        </p:nvSpPr>
        <p:spPr>
          <a:xfrm>
            <a:off x="494522" y="6367977"/>
            <a:ext cx="5379156" cy="307777"/>
          </a:xfrm>
          <a:prstGeom prst="rect">
            <a:avLst/>
          </a:prstGeom>
          <a:noFill/>
        </p:spPr>
        <p:txBody>
          <a:bodyPr wrap="square" rtlCol="0">
            <a:spAutoFit/>
          </a:bodyPr>
          <a:lstStyle/>
          <a:p>
            <a:r>
              <a:rPr lang="en-US" sz="1400" dirty="0"/>
              <a:t>Image source:  https://en.wikipedia.org/wiki/Artificial_neural_network</a:t>
            </a:r>
          </a:p>
        </p:txBody>
      </p:sp>
    </p:spTree>
    <p:extLst>
      <p:ext uri="{BB962C8B-B14F-4D97-AF65-F5344CB8AC3E}">
        <p14:creationId xmlns:p14="http://schemas.microsoft.com/office/powerpoint/2010/main" val="42441347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25341</TotalTime>
  <Words>5191</Words>
  <Application>Microsoft Office PowerPoint</Application>
  <PresentationFormat>On-screen Show (4:3)</PresentationFormat>
  <Paragraphs>1275</Paragraphs>
  <Slides>76</Slides>
  <Notes>65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76</vt:i4>
      </vt:variant>
    </vt:vector>
  </HeadingPairs>
  <TitlesOfParts>
    <vt:vector size="82" baseType="lpstr">
      <vt:lpstr>Arial</vt:lpstr>
      <vt:lpstr>Calibri</vt:lpstr>
      <vt:lpstr>Cambria Math</vt:lpstr>
      <vt:lpstr>Cascadia Mono</vt:lpstr>
      <vt:lpstr>Verdana</vt:lpstr>
      <vt:lpstr>Office Theme</vt:lpstr>
      <vt:lpstr>EECS 498 System Design of a Search Engine Winter 2026 Lecture 17:  Ranking</vt:lpstr>
      <vt:lpstr>agenda</vt:lpstr>
      <vt:lpstr>agenda</vt:lpstr>
      <vt:lpstr>details</vt:lpstr>
      <vt:lpstr>PowerPoint Presentation</vt:lpstr>
      <vt:lpstr>tee shirts</vt:lpstr>
      <vt:lpstr>agenda</vt:lpstr>
      <vt:lpstr>the problem</vt:lpstr>
      <vt:lpstr>ranking</vt:lpstr>
      <vt:lpstr>ranking</vt:lpstr>
      <vt:lpstr>PowerPoint Presentation</vt:lpstr>
      <vt:lpstr>PowerPoint Presentation</vt:lpstr>
      <vt:lpstr>static vs. dynamic rank</vt:lpstr>
      <vt:lpstr>static rank</vt:lpstr>
      <vt:lpstr>Static rank</vt:lpstr>
      <vt:lpstr>PageRank</vt:lpstr>
      <vt:lpstr>PageRank random surfer</vt:lpstr>
      <vt:lpstr>basic PR algorithm</vt:lpstr>
      <vt:lpstr>PowerPoint Presentation</vt:lpstr>
      <vt:lpstr>PowerPoint Presentation</vt:lpstr>
      <vt:lpstr>PowerPoint Presentation</vt:lpstr>
      <vt:lpstr>damping factor</vt:lpstr>
      <vt:lpstr>PowerPoint Presentation</vt:lpstr>
      <vt:lpstr>PageRank</vt:lpstr>
      <vt:lpstr>at Microsoft</vt:lpstr>
      <vt:lpstr>Ranking process</vt:lpstr>
      <vt:lpstr>Question</vt:lpstr>
      <vt:lpstr>question</vt:lpstr>
      <vt:lpstr>decorating</vt:lpstr>
      <vt:lpstr>decorating vs. attributes</vt:lpstr>
      <vt:lpstr>PowerPoint Presentation</vt:lpstr>
      <vt:lpstr>PowerPoint Presentation</vt:lpstr>
      <vt:lpstr>basic ranking</vt:lpstr>
      <vt:lpstr>queries are flattened</vt:lpstr>
      <vt:lpstr>three strategies</vt:lpstr>
      <vt:lpstr>bag of words</vt:lpstr>
      <vt:lpstr>tf-idf</vt:lpstr>
      <vt:lpstr>PowerPoint Presentation</vt:lpstr>
      <vt:lpstr>Okapi BM25</vt:lpstr>
      <vt:lpstr>bag of words</vt:lpstr>
      <vt:lpstr>bag of words</vt:lpstr>
      <vt:lpstr>bag of words</vt:lpstr>
      <vt:lpstr>bag of words</vt:lpstr>
      <vt:lpstr>heuristics</vt:lpstr>
      <vt:lpstr>query processing</vt:lpstr>
      <vt:lpstr>PowerPoint Presentation</vt:lpstr>
      <vt:lpstr>PowerPoint Presentation</vt:lpstr>
      <vt:lpstr>PowerPoint Presentation</vt:lpstr>
      <vt:lpstr>PowerPoint Presentation</vt:lpstr>
      <vt:lpstr>PowerPoint Presentation</vt:lpstr>
      <vt:lpstr>PowerPoint Presentation</vt:lpstr>
      <vt:lpstr>basic strategy</vt:lpstr>
      <vt:lpstr>spans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steps to ranking</vt:lpstr>
      <vt:lpstr>measuring quality</vt:lpstr>
      <vt:lpstr>measuring quality</vt:lpstr>
      <vt:lpstr>measuring quality</vt:lpstr>
      <vt:lpstr>measuring quality</vt:lpstr>
      <vt:lpstr>measuring quality</vt:lpstr>
      <vt:lpstr>generating labeled results</vt:lpstr>
      <vt:lpstr>strategy</vt:lpstr>
      <vt:lpstr>remarks</vt:lpstr>
      <vt:lpstr>remarks</vt:lpstr>
      <vt:lpstr>remarks</vt:lpstr>
      <vt:lpstr>how to do better</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17 Ranking</dc:title>
  <dc:creator>Nicole Hamilton</dc:creator>
  <cp:lastModifiedBy>Nicole Hamilton</cp:lastModifiedBy>
  <cp:revision>802</cp:revision>
  <dcterms:created xsi:type="dcterms:W3CDTF">2014-10-28T21:56:04Z</dcterms:created>
  <dcterms:modified xsi:type="dcterms:W3CDTF">2026-10-13T23:32:58Z</dcterms:modified>
</cp:coreProperties>
</file>